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86" r:id="rId2"/>
    <p:sldId id="287" r:id="rId3"/>
    <p:sldId id="281" r:id="rId4"/>
    <p:sldId id="292" r:id="rId5"/>
    <p:sldId id="294" r:id="rId6"/>
    <p:sldId id="810" r:id="rId7"/>
    <p:sldId id="811" r:id="rId8"/>
    <p:sldId id="295" r:id="rId9"/>
    <p:sldId id="812" r:id="rId10"/>
    <p:sldId id="813" r:id="rId11"/>
    <p:sldId id="296" r:id="rId12"/>
    <p:sldId id="814" r:id="rId13"/>
    <p:sldId id="815" r:id="rId14"/>
    <p:sldId id="297" r:id="rId15"/>
    <p:sldId id="816" r:id="rId16"/>
    <p:sldId id="817" r:id="rId17"/>
    <p:sldId id="298" r:id="rId18"/>
    <p:sldId id="293" r:id="rId19"/>
    <p:sldId id="301" r:id="rId20"/>
    <p:sldId id="299" r:id="rId21"/>
    <p:sldId id="303" r:id="rId22"/>
    <p:sldId id="809" r:id="rId23"/>
    <p:sldId id="304" r:id="rId24"/>
    <p:sldId id="285" r:id="rId25"/>
    <p:sldId id="283" r:id="rId26"/>
    <p:sldId id="309" r:id="rId27"/>
    <p:sldId id="305" r:id="rId28"/>
    <p:sldId id="307" r:id="rId29"/>
    <p:sldId id="308" r:id="rId30"/>
    <p:sldId id="310" r:id="rId31"/>
    <p:sldId id="306" r:id="rId32"/>
    <p:sldId id="282" r:id="rId33"/>
    <p:sldId id="263" r:id="rId34"/>
    <p:sldId id="257" r:id="rId35"/>
    <p:sldId id="262" r:id="rId36"/>
    <p:sldId id="258" r:id="rId37"/>
    <p:sldId id="276" r:id="rId38"/>
    <p:sldId id="275" r:id="rId39"/>
    <p:sldId id="264" r:id="rId40"/>
    <p:sldId id="265" r:id="rId41"/>
    <p:sldId id="266" r:id="rId42"/>
    <p:sldId id="273" r:id="rId43"/>
    <p:sldId id="272" r:id="rId44"/>
    <p:sldId id="267" r:id="rId45"/>
    <p:sldId id="268" r:id="rId46"/>
    <p:sldId id="271" r:id="rId47"/>
    <p:sldId id="277" r:id="rId48"/>
    <p:sldId id="270" r:id="rId49"/>
    <p:sldId id="274" r:id="rId50"/>
    <p:sldId id="278" r:id="rId51"/>
    <p:sldId id="279" r:id="rId52"/>
    <p:sldId id="280" r:id="rId53"/>
    <p:sldId id="291" r:id="rId54"/>
    <p:sldId id="317" r:id="rId55"/>
    <p:sldId id="311" r:id="rId56"/>
    <p:sldId id="320" r:id="rId57"/>
    <p:sldId id="312" r:id="rId58"/>
    <p:sldId id="321" r:id="rId59"/>
    <p:sldId id="318" r:id="rId60"/>
    <p:sldId id="313" r:id="rId61"/>
    <p:sldId id="314" r:id="rId62"/>
    <p:sldId id="315" r:id="rId63"/>
    <p:sldId id="316" r:id="rId64"/>
    <p:sldId id="322" r:id="rId65"/>
    <p:sldId id="324" r:id="rId66"/>
    <p:sldId id="323" r:id="rId6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03463425767432"/>
          <c:y val="4.0860994939947208E-2"/>
          <c:w val="0.54119289436646512"/>
          <c:h val="0.8749216907535108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Não utilizada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B1-42DA-AF1E-388B6E5616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B1-42DA-AF1E-388B6E56169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B1-42DA-AF1E-388B6E5616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1B1-42DA-AF1E-388B6E56169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1B1-42DA-AF1E-388B6E56169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1B1-42DA-AF1E-388B6E561691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0.49</c:v>
                </c:pt>
                <c:pt idx="1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1B1-42DA-AF1E-388B6E56169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Utilizada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61B1-42DA-AF1E-388B6E561691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0.51</c:v>
                </c:pt>
                <c:pt idx="1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1B1-42DA-AF1E-388B6E56169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468865944"/>
        <c:axId val="468862336"/>
      </c:barChart>
      <c:valAx>
        <c:axId val="46886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5944"/>
        <c:crosses val="autoZero"/>
        <c:crossBetween val="between"/>
      </c:valAx>
      <c:catAx>
        <c:axId val="4688659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23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971661151051768"/>
          <c:y val="0.14585214938485588"/>
          <c:w val="0.12120126288561756"/>
          <c:h val="0.229638331933763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93997489444254"/>
          <c:y val="4.0860994939947208E-2"/>
          <c:w val="0.54130244588991594"/>
          <c:h val="0.8779956877631661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Não utilizada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7D-4AA0-B011-47596D27CE0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7D-4AA0-B011-47596D27CE0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7D-4AA0-B011-47596D27CE0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7D-4AA0-B011-47596D27CE0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A7D-4AA0-B011-47596D27CE0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A7D-4AA0-B011-47596D27CE0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0.49</c:v>
                </c:pt>
                <c:pt idx="1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A7D-4AA0-B011-47596D27CE0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Institucional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0A7D-4AA0-B011-47596D27CE0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0.1479</c:v>
                </c:pt>
                <c:pt idx="1">
                  <c:v>0.15922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A7D-4AA0-B011-47596D27CE0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HIS e HMP</c:v>
                </c:pt>
              </c:strCache>
            </c:strRef>
          </c:tx>
          <c:spPr>
            <a:solidFill>
              <a:schemeClr val="accent5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A7D-4AA0-B011-47596D27CE0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0.21420000000000003</c:v>
                </c:pt>
                <c:pt idx="1">
                  <c:v>0.12692000000000001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A7D-4AA0-B011-47596D27CE07}"/>
            </c:ext>
          </c:extLst>
        </c:ser>
        <c:ser>
          <c:idx val="4"/>
          <c:order val="3"/>
          <c:tx>
            <c:strRef>
              <c:f>Sheet1!$A$5</c:f>
              <c:strCache>
                <c:ptCount val="1"/>
                <c:pt idx="0">
                  <c:v>Médio e alto padrão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0A7D-4AA0-B011-47596D27CE07}"/>
              </c:ext>
            </c:extLst>
          </c:dPt>
          <c:dLbls>
            <c:dLbl>
              <c:idx val="1"/>
              <c:layout>
                <c:manualLayout>
                  <c:x val="1.2077294685990338E-3"/>
                  <c:y val="-0.137176197298394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A7D-4AA0-B011-47596D27CE0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0.10199999999999999</c:v>
                </c:pt>
                <c:pt idx="1">
                  <c:v>2.5840000000000002E-2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0A7D-4AA0-B011-47596D27CE07}"/>
            </c:ext>
          </c:extLst>
        </c:ser>
        <c:ser>
          <c:idx val="3"/>
          <c:order val="4"/>
          <c:tx>
            <c:strRef>
              <c:f>Sheet1!$A$6</c:f>
              <c:strCache>
                <c:ptCount val="1"/>
                <c:pt idx="0">
                  <c:v>Assentamentos precários e moradias irregulares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A7D-4AA0-B011-47596D27CE0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A7D-4AA0-B011-47596D27CE07}"/>
                </c:ext>
              </c:extLst>
            </c:dLbl>
            <c:dLbl>
              <c:idx val="1"/>
              <c:layout>
                <c:manualLayout>
                  <c:x val="-1.2077294685991224E-3"/>
                  <c:y val="-2.918642495710514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A7D-4AA0-B011-47596D27CE0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0</c:v>
                </c:pt>
                <c:pt idx="1">
                  <c:v>6.4600000000000005E-2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0A7D-4AA0-B011-47596D27CE07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Outros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8.856580457753038E-17"/>
                  <c:y val="0.137176197298394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0A7D-4AA0-B011-47596D27CE0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0A7D-4AA0-B011-47596D27CE0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4.5899999999999996E-2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0A7D-4AA0-B011-47596D27CE0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468865944"/>
        <c:axId val="468862336"/>
      </c:barChart>
      <c:valAx>
        <c:axId val="46886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5944"/>
        <c:crosses val="autoZero"/>
        <c:crossBetween val="between"/>
      </c:valAx>
      <c:catAx>
        <c:axId val="4688659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23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D2C288-BA46-4D31-9119-E1315152BA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1113F-67AF-4043-8ABB-C652BB427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4FC2E-717A-4DE5-BFE9-8E22B48B2648}" type="datetimeFigureOut">
              <a:rPr lang="pt-BR" smtClean="0"/>
              <a:t>27/05/2020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8D7CE-96C8-4589-8613-F7672B3181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71C39-17E9-474F-8B17-AC6C128090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365F3-B3CE-472B-8E74-6086D4EE736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65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074CB-4368-43C2-B2D8-34C10EAE1F01}" type="datetimeFigureOut">
              <a:rPr lang="pt-BR" smtClean="0"/>
              <a:t>27/05/2020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67D6F-D4E7-4493-AFE1-D09DC435C8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355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das hipóteses levantada por Santoro e </a:t>
            </a:r>
            <a:r>
              <a:rPr lang="pt-BR" dirty="0" err="1"/>
              <a:t>Borrelli</a:t>
            </a:r>
            <a:r>
              <a:rPr lang="pt-BR" dirty="0"/>
              <a:t> é a que a produção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2EA96-A070-4D14-AD41-BACCE2ECDF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1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5A59-57A4-46A7-B53F-696BD928C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E080C-C353-4A83-90A5-55A811C0C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C52A6-BE0C-466A-8DA0-3D83BFC55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467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50222-2B8A-472E-9B00-89499DDCF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6B650-493C-4E33-8DF4-E6844FD41E15}"/>
              </a:ext>
            </a:extLst>
          </p:cNvPr>
          <p:cNvSpPr/>
          <p:nvPr userDrawn="1"/>
        </p:nvSpPr>
        <p:spPr>
          <a:xfrm>
            <a:off x="-1" y="0"/>
            <a:ext cx="50597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7CA29-AFB2-4BC4-A493-2B524172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83810"/>
            <a:ext cx="3932237" cy="8460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0DFC7-9806-42C1-8347-89038D84C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82563"/>
            <a:ext cx="6172200" cy="64928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B49AD-7724-4434-90C5-112D0354C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62974"/>
            <a:ext cx="3932237" cy="551121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114B6D-4728-4CA9-842A-607278630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8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9EFC-A283-4338-990A-0F0E5D0E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6624B-027B-478A-8EF7-CCD2E306A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39182-A7AE-4997-B092-38816D67ABB1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5B3840-B575-42CA-BC5D-1D9ADFCD3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55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1B49-41A5-454B-86D8-E9DCD38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34E90-E948-49CE-A3BD-06D2C5C18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DE826-073B-4326-8EE9-33C72B25B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8D7E93-5A6F-41A6-8E4A-0E0A4D06617F}"/>
              </a:ext>
            </a:extLst>
          </p:cNvPr>
          <p:cNvCxnSpPr/>
          <p:nvPr userDrawn="1"/>
        </p:nvCxnSpPr>
        <p:spPr>
          <a:xfrm>
            <a:off x="831850" y="4562475"/>
            <a:ext cx="10515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80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F5B069-60A9-4244-B43A-A50C0AA7B5C4}"/>
              </a:ext>
            </a:extLst>
          </p:cNvPr>
          <p:cNvSpPr/>
          <p:nvPr userDrawn="1"/>
        </p:nvSpPr>
        <p:spPr>
          <a:xfrm>
            <a:off x="0" y="5121274"/>
            <a:ext cx="12192000" cy="17367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41B49-41A5-454B-86D8-E9DCD38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34E90-E948-49CE-A3BD-06D2C5C18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21087"/>
            <a:ext cx="10515600" cy="1500187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DE826-073B-4326-8EE9-33C72B25B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8D7E93-5A6F-41A6-8E4A-0E0A4D06617F}"/>
              </a:ext>
            </a:extLst>
          </p:cNvPr>
          <p:cNvCxnSpPr/>
          <p:nvPr userDrawn="1"/>
        </p:nvCxnSpPr>
        <p:spPr>
          <a:xfrm>
            <a:off x="831850" y="3594099"/>
            <a:ext cx="10515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27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BB95D-4A6F-45CB-B3AC-F8C5AA334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2976"/>
            <a:ext cx="5181600" cy="5512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C3253-40FA-461C-AD21-74843C4E0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2976"/>
            <a:ext cx="5181600" cy="5512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8B7F7-47DE-487E-9D8E-C7C377BD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D24FCC-D973-4294-8548-3A03DB38DA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D738ED-199B-4093-8D63-37F78A420C53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03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39CB-63B6-4915-B30A-39D8BA08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DA8B9-597F-46D5-8314-2776CD9BA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83C124-8B20-4D8D-B4A1-7D8981B7B9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199" y="1157382"/>
            <a:ext cx="3420000" cy="55180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AFAAC7-01FE-439F-A095-7C61F7B279F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6000" y="1157383"/>
            <a:ext cx="3420000" cy="5518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93C5E56-3933-4D4C-A8F5-C9106982C7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33800" y="1157382"/>
            <a:ext cx="3420000" cy="5518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613188-C102-4C55-8000-1A0613B652A7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55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39CB-63B6-4915-B30A-39D8BA08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DA8B9-597F-46D5-8314-2776CD9BA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83C124-8B20-4D8D-B4A1-7D8981B7B9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199" y="1981294"/>
            <a:ext cx="3420000" cy="4694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AFAAC7-01FE-439F-A095-7C61F7B279F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6000" y="1981293"/>
            <a:ext cx="3420000" cy="4694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93C5E56-3933-4D4C-A8F5-C9106982C7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33800" y="1981292"/>
            <a:ext cx="3420000" cy="4694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613188-C102-4C55-8000-1A0613B652A7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3A7DC94-0CB5-4BFE-84FE-BA90524C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57382"/>
            <a:ext cx="34184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898B2A9-5A59-4A92-BCED-9A13AC52F8B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34594" y="1157382"/>
            <a:ext cx="34184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CEFC0A-25C4-42F5-A2CB-C65F5EE5FA8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385205" y="1157382"/>
            <a:ext cx="34184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5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D11BE-02E2-439F-A133-F80F7FAB5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81294"/>
            <a:ext cx="5157787" cy="4694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6CCD2-1D61-4690-8D78-9F60A084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2563"/>
            <a:ext cx="10515600" cy="8472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B0E96-0192-418E-8BED-B2139DEE8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5738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405AF-F5DB-467C-A8D7-584FD3922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738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E40A6-DE3D-487F-9604-6C1186946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81294"/>
            <a:ext cx="5183188" cy="4694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36D508-349E-4F2E-BD3E-7E98F5DDC9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ACA1F6-D2AE-4998-9639-B38C378C2269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32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8373-6C8E-4A58-8B8F-7EECAA83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C3CCA-D5A8-4702-96F7-9DC9C007B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4429F4-409C-48D2-8B75-A61BF89C5E0D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28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056F8-B730-45AA-81B8-4EA4586C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3"/>
            <a:ext cx="10515600" cy="847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6473E-F6F8-4CB1-837A-2EF53511E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2975"/>
            <a:ext cx="10515600" cy="5512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D2F5-E39E-4423-857F-A78FC8F3D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827" y="6310312"/>
            <a:ext cx="579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33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57" r:id="rId6"/>
    <p:sldLayoutId id="2147483658" r:id="rId7"/>
    <p:sldLayoutId id="2147483653" r:id="rId8"/>
    <p:sldLayoutId id="2147483654" r:id="rId9"/>
    <p:sldLayoutId id="2147483655" r:id="rId10"/>
    <p:sldLayoutId id="21474836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sa/3.0" TargetMode="External"/><Relationship Id="rId3" Type="http://schemas.microsoft.com/office/2007/relationships/hdphoto" Target="../media/hdphoto1.wdp"/><Relationship Id="rId7" Type="http://schemas.openxmlformats.org/officeDocument/2006/relationships/hyperlink" Target="http://openstreetmap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/3.0" TargetMode="External"/><Relationship Id="rId5" Type="http://schemas.openxmlformats.org/officeDocument/2006/relationships/hyperlink" Target="http://stamen.com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9E618F8-6235-4889-AB47-1EFADFB8A6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7"/>
          <a:stretch/>
        </p:blipFill>
        <p:spPr>
          <a:xfrm>
            <a:off x="0" y="3542616"/>
            <a:ext cx="12192000" cy="331538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6831C-DBC2-4E9F-8BE7-5E424BDB3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solidFill>
                  <a:srgbClr val="000000"/>
                </a:solidFill>
              </a:rPr>
              <a:t>As ZEIS e o </a:t>
            </a:r>
            <a:r>
              <a:rPr lang="en-US" sz="2500" b="1" dirty="0" err="1">
                <a:solidFill>
                  <a:srgbClr val="000000"/>
                </a:solidFill>
              </a:rPr>
              <a:t>acesso</a:t>
            </a:r>
            <a:r>
              <a:rPr lang="en-US" sz="2500" b="1" dirty="0">
                <a:solidFill>
                  <a:srgbClr val="000000"/>
                </a:solidFill>
              </a:rPr>
              <a:t> à </a:t>
            </a:r>
            <a:r>
              <a:rPr lang="en-US" sz="2500" b="1" dirty="0" err="1">
                <a:solidFill>
                  <a:srgbClr val="000000"/>
                </a:solidFill>
              </a:rPr>
              <a:t>cidade</a:t>
            </a:r>
            <a:r>
              <a:rPr lang="en-US" sz="2500" b="1" dirty="0">
                <a:solidFill>
                  <a:srgbClr val="000000"/>
                </a:solidFill>
              </a:rPr>
              <a:t>: o </a:t>
            </a:r>
            <a:r>
              <a:rPr lang="en-US" sz="2500" b="1" dirty="0" err="1">
                <a:solidFill>
                  <a:srgbClr val="000000"/>
                </a:solidFill>
              </a:rPr>
              <a:t>impacto</a:t>
            </a:r>
            <a:r>
              <a:rPr lang="en-US" sz="2500" b="1" dirty="0">
                <a:solidFill>
                  <a:srgbClr val="000000"/>
                </a:solidFill>
              </a:rPr>
              <a:t> das ZEIS </a:t>
            </a:r>
            <a:r>
              <a:rPr lang="en-US" sz="2500" b="1" dirty="0" err="1">
                <a:solidFill>
                  <a:srgbClr val="000000"/>
                </a:solidFill>
              </a:rPr>
              <a:t>na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desigualdade</a:t>
            </a:r>
            <a:r>
              <a:rPr lang="en-US" sz="2500" b="1" dirty="0">
                <a:solidFill>
                  <a:srgbClr val="000000"/>
                </a:solidFill>
              </a:rPr>
              <a:t> da </a:t>
            </a:r>
            <a:r>
              <a:rPr lang="en-US" sz="2500" b="1" dirty="0" err="1">
                <a:solidFill>
                  <a:srgbClr val="000000"/>
                </a:solidFill>
              </a:rPr>
              <a:t>habitação</a:t>
            </a:r>
            <a:r>
              <a:rPr lang="en-US" sz="2500" b="1" dirty="0">
                <a:solidFill>
                  <a:srgbClr val="000000"/>
                </a:solidFill>
              </a:rPr>
              <a:t> por </a:t>
            </a:r>
            <a:r>
              <a:rPr lang="en-US" sz="2500" b="1" dirty="0" err="1">
                <a:solidFill>
                  <a:srgbClr val="000000"/>
                </a:solidFill>
              </a:rPr>
              <a:t>promoção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privada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em</a:t>
            </a:r>
            <a:r>
              <a:rPr lang="en-US" sz="2500" b="1" dirty="0">
                <a:solidFill>
                  <a:srgbClr val="000000"/>
                </a:solidFill>
              </a:rPr>
              <a:t> São Paulo</a:t>
            </a: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1E536-F67F-4F3A-98D5-FBDF5B526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500" dirty="0" err="1">
                <a:solidFill>
                  <a:srgbClr val="000000"/>
                </a:solidFill>
              </a:rPr>
              <a:t>Defesa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Mestrado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em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Ciências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em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Engenharia</a:t>
            </a:r>
            <a:r>
              <a:rPr lang="en-US" sz="1500" dirty="0">
                <a:solidFill>
                  <a:srgbClr val="000000"/>
                </a:solidFill>
              </a:rPr>
              <a:t> de </a:t>
            </a:r>
            <a:r>
              <a:rPr lang="en-US" sz="1500" dirty="0" err="1">
                <a:solidFill>
                  <a:srgbClr val="000000"/>
                </a:solidFill>
              </a:rPr>
              <a:t>Transportes</a:t>
            </a:r>
            <a:endParaRPr lang="en-US" sz="1500" dirty="0">
              <a:solidFill>
                <a:srgbClr val="000000"/>
              </a:solidFill>
            </a:endParaRPr>
          </a:p>
          <a:p>
            <a:pPr algn="r"/>
            <a:r>
              <a:rPr lang="en-US" sz="1500" dirty="0">
                <a:solidFill>
                  <a:srgbClr val="000000"/>
                </a:solidFill>
              </a:rPr>
              <a:t>Beatriz Moura dos Santos</a:t>
            </a:r>
          </a:p>
          <a:p>
            <a:pPr algn="r"/>
            <a:endParaRPr lang="en-US" sz="1500" dirty="0">
              <a:solidFill>
                <a:srgbClr val="000000"/>
              </a:solidFill>
            </a:endParaRPr>
          </a:p>
          <a:p>
            <a:pPr algn="r"/>
            <a:r>
              <a:rPr lang="en-US" sz="1500" dirty="0" err="1">
                <a:solidFill>
                  <a:srgbClr val="000000"/>
                </a:solidFill>
              </a:rPr>
              <a:t>Orientadora</a:t>
            </a:r>
            <a:r>
              <a:rPr lang="en-US" sz="1500" dirty="0">
                <a:solidFill>
                  <a:srgbClr val="000000"/>
                </a:solidFill>
              </a:rPr>
              <a:t>: Mariana Abrantes Giannotti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4A46F-FC9A-4109-954B-C47451571426}"/>
              </a:ext>
            </a:extLst>
          </p:cNvPr>
          <p:cNvSpPr txBox="1"/>
          <p:nvPr/>
        </p:nvSpPr>
        <p:spPr>
          <a:xfrm>
            <a:off x="3657600" y="0"/>
            <a:ext cx="853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Map tiles by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Stamen Design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under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3.0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Data by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OpenStreetMap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under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SA</a:t>
            </a:r>
            <a:endParaRPr lang="pt-BR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2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0A66FB4-AA4C-4C98-AE26-35046D189011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47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CB8587C9-002B-4E44-851F-09DA17EEE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5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0A66FB4-AA4C-4C98-AE26-35046D189011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001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CB8587C9-002B-4E44-851F-09DA17EEEBF2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906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48071561-8C3D-4692-BEA3-9B0A0B1D0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62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CB8587C9-002B-4E44-851F-09DA17EEEBF2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277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48071561-8C3D-4692-BEA3-9B0A0B1D052B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95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mercado imobiliário em SP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188" y="1849837"/>
            <a:ext cx="6172199" cy="3158326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B69341-21E8-49F2-BA65-4F57F6F2F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r>
              <a:rPr lang="pt-BR" dirty="0"/>
              <a:t>Haddad e Meyer, 2007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1/3 dos lançamentos em 2006 direcionados para famílias de alta renda</a:t>
            </a:r>
          </a:p>
          <a:p>
            <a:r>
              <a:rPr lang="pt-BR" dirty="0"/>
              <a:t>Haddad et al, 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Bairros com empreendimentos lançados com valores acima da renda média familiar (1987)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10 anos depois o perfil dos bairros mudou para famílias com renda mais alta</a:t>
            </a:r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F56E4D67-E776-4DB5-9E86-896D0DC7D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4C6A-B64F-4FD0-87B4-64A6A300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localização do MCMV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923EA7-76C1-46D7-AE7A-AA1E54F8E8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dirty="0"/>
              <a:t>Faixa 1 nas franjas das manchas urbanas</a:t>
            </a:r>
          </a:p>
          <a:p>
            <a:pPr>
              <a:lnSpc>
                <a:spcPct val="80000"/>
              </a:lnSpc>
            </a:pPr>
            <a:r>
              <a:rPr lang="pt-BR" dirty="0"/>
              <a:t>Faixas 2 e 3 no entorno dos bairros centrais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8EF66-2657-4CEC-9DD6-56C7223D73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Faixa 1 em áreas de desequilíbrio de PEA e empregos</a:t>
            </a:r>
          </a:p>
          <a:p>
            <a:r>
              <a:rPr lang="pt-BR" dirty="0"/>
              <a:t>Faixa 1 em municípios com menor déficit habitacional</a:t>
            </a:r>
          </a:p>
          <a:p>
            <a:r>
              <a:rPr lang="pt-BR" dirty="0"/>
              <a:t>Faixa 1 acompanha os padrões propostos pelo Estado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E9FA53-2517-449D-AF2B-E48727123E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Faixa 1 em setores censitários com qualidade do entorno ruim ou muito ruim</a:t>
            </a:r>
          </a:p>
          <a:p>
            <a:r>
              <a:rPr lang="pt-BR" dirty="0"/>
              <a:t>Faixa 1com diferentes pontuações (acessibilidade, entorno do domicílio e área verde)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8D0BD-4586-49BC-A9E7-27A566C15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pt-BR" dirty="0"/>
              <a:t>visualização espacial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42CCF-0A14-4C20-B149-C0FB2652968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anchor="t"/>
          <a:lstStyle/>
          <a:p>
            <a:r>
              <a:rPr lang="pt-BR" dirty="0"/>
              <a:t>indicador sintético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2C5B44-637A-4C6C-A484-2E5E5929FFA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t"/>
          <a:lstStyle/>
          <a:p>
            <a:r>
              <a:rPr lang="pt-BR" dirty="0"/>
              <a:t>cruzando com outras variáveis</a:t>
            </a:r>
          </a:p>
        </p:txBody>
      </p:sp>
    </p:spTree>
    <p:extLst>
      <p:ext uri="{BB962C8B-B14F-4D97-AF65-F5344CB8AC3E}">
        <p14:creationId xmlns:p14="http://schemas.microsoft.com/office/powerpoint/2010/main" val="230894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4" grpId="0" build="p"/>
      <p:bldP spid="8" grpId="0" build="p"/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F58-0843-4869-B94F-1B3E9946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As ZEIS “são </a:t>
            </a:r>
            <a:r>
              <a:rPr lang="pt-BR" sz="4800" dirty="0">
                <a:solidFill>
                  <a:schemeClr val="accent6"/>
                </a:solidFill>
              </a:rPr>
              <a:t>porções do território </a:t>
            </a:r>
            <a:r>
              <a:rPr lang="pt-BR" sz="4800" dirty="0"/>
              <a:t>destinadas, predominantemente, à </a:t>
            </a:r>
            <a:r>
              <a:rPr lang="pt-BR" sz="4800" dirty="0">
                <a:solidFill>
                  <a:schemeClr val="accent6"/>
                </a:solidFill>
              </a:rPr>
              <a:t>moradia digna </a:t>
            </a:r>
            <a:r>
              <a:rPr lang="pt-BR" sz="4800" dirty="0"/>
              <a:t>para a população de </a:t>
            </a:r>
            <a:r>
              <a:rPr lang="pt-BR" sz="4800" dirty="0">
                <a:solidFill>
                  <a:schemeClr val="accent6"/>
                </a:solidFill>
              </a:rPr>
              <a:t>baixa renda</a:t>
            </a:r>
            <a:r>
              <a:rPr lang="pt-BR" sz="4800" dirty="0">
                <a:solidFill>
                  <a:schemeClr val="accent1"/>
                </a:solidFill>
              </a:rPr>
              <a:t>”</a:t>
            </a:r>
            <a:endParaRPr lang="pt-BR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2122F-CB2C-4CD6-B029-D262E8B56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(São Paulo (cidade), </a:t>
            </a:r>
            <a:r>
              <a:rPr lang="en-US" dirty="0"/>
              <a:t>2014, art. 44)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05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93D79-B41E-4694-B938-8A1C6082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pt-BR" dirty="0"/>
              <a:t>Contextualização</a:t>
            </a:r>
          </a:p>
          <a:p>
            <a:r>
              <a:rPr lang="pt-BR" dirty="0"/>
              <a:t>Metodologia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Discussão final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FD647-36B2-4A08-9A73-5280A13C5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1316"/>
            <a:ext cx="3932237" cy="6492874"/>
          </a:xfrm>
        </p:spPr>
        <p:txBody>
          <a:bodyPr anchor="ctr">
            <a:normAutofit/>
          </a:bodyPr>
          <a:lstStyle/>
          <a:p>
            <a:pPr algn="r"/>
            <a:r>
              <a:rPr lang="pt-BR" sz="4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3374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99DDA4-3BB1-4A54-9C9B-77CFF47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das zeis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73D2E0B5-5962-4F4F-ACBB-1A776805A5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058807"/>
              </p:ext>
            </p:extLst>
          </p:nvPr>
        </p:nvGraphicFramePr>
        <p:xfrm>
          <a:off x="685800" y="1772816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3242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850971B7-B676-4E9D-A58A-BF2FE8F7EC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632563"/>
              </p:ext>
            </p:extLst>
          </p:nvPr>
        </p:nvGraphicFramePr>
        <p:xfrm>
          <a:off x="907650" y="1772816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999DDA4-3BB1-4A54-9C9B-77CFF47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das zeis</a:t>
            </a:r>
          </a:p>
        </p:txBody>
      </p:sp>
    </p:spTree>
    <p:extLst>
      <p:ext uri="{BB962C8B-B14F-4D97-AF65-F5344CB8AC3E}">
        <p14:creationId xmlns:p14="http://schemas.microsoft.com/office/powerpoint/2010/main" val="2081533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2114-7D30-47C4-8B7A-05A94616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Produção de HIS e HMP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49674-2C4B-46C7-889C-3D9A8E0C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8719"/>
            <a:ext cx="10515600" cy="4216717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+mj-lt"/>
              </a:rPr>
              <a:t>nas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ZEIS</a:t>
            </a:r>
            <a:r>
              <a:rPr lang="pt-BR" dirty="0">
                <a:latin typeface="+mj-lt"/>
              </a:rPr>
              <a:t> foi</a:t>
            </a:r>
            <a:r>
              <a:rPr lang="pt-BR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menor</a:t>
            </a:r>
            <a:r>
              <a:rPr lang="pt-BR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pt-BR" dirty="0">
                <a:latin typeface="+mj-lt"/>
              </a:rPr>
              <a:t>do que a esperada </a:t>
            </a:r>
            <a:r>
              <a:rPr lang="pt-BR" sz="2000" dirty="0">
                <a:latin typeface="+mj-lt"/>
              </a:rPr>
              <a:t>(São Paulo (cidade), 2013) </a:t>
            </a:r>
            <a:r>
              <a:rPr lang="pt-BR" dirty="0">
                <a:latin typeface="+mj-lt"/>
              </a:rPr>
              <a:t>e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maior</a:t>
            </a:r>
            <a:r>
              <a:rPr lang="pt-BR" dirty="0">
                <a:latin typeface="+mj-lt"/>
              </a:rPr>
              <a:t> em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outros lugares da cidade</a:t>
            </a:r>
            <a:r>
              <a:rPr lang="pt-BR" dirty="0">
                <a:latin typeface="+mj-lt"/>
              </a:rPr>
              <a:t>, devido a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decretos</a:t>
            </a:r>
            <a:r>
              <a:rPr lang="pt-BR" dirty="0">
                <a:latin typeface="+mj-lt"/>
              </a:rPr>
              <a:t> (como o Decreto 44.667/04 e o 45.127/04) que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flexibilizaram</a:t>
            </a:r>
            <a:r>
              <a:rPr lang="pt-BR" dirty="0">
                <a:latin typeface="+mj-lt"/>
              </a:rPr>
              <a:t> a construção de HIS fora de ZEIS </a:t>
            </a:r>
          </a:p>
          <a:p>
            <a:pPr marL="0" indent="0" algn="r">
              <a:buNone/>
            </a:pPr>
            <a:r>
              <a:rPr lang="pt-BR" sz="2000" dirty="0">
                <a:latin typeface="+mj-lt"/>
              </a:rPr>
              <a:t>(SANTORO; BORRELLI, 2015, p. 8)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F204C-2B82-4700-991D-F5E93EA4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BA6406-53EF-4B17-A18E-C88CC47F49B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37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C445-41C5-479E-B5E8-9CCC6A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pt-BR" sz="3600" dirty="0"/>
              <a:t>Objetivo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B7FED-5FD7-4F97-87C8-F37843F7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0000" lnSpcReduction="20000"/>
          </a:bodyPr>
          <a:lstStyle/>
          <a:p>
            <a:pPr>
              <a:lnSpc>
                <a:spcPct val="134000"/>
              </a:lnSpc>
            </a:pPr>
            <a:r>
              <a:rPr lang="pt-BR" dirty="0"/>
              <a:t>entender a </a:t>
            </a:r>
            <a:r>
              <a:rPr lang="pt-BR" dirty="0">
                <a:solidFill>
                  <a:schemeClr val="accent6"/>
                </a:solidFill>
              </a:rPr>
              <a:t>relação entre acessibilidade e segregação</a:t>
            </a:r>
            <a:r>
              <a:rPr lang="pt-BR" dirty="0"/>
              <a:t>;</a:t>
            </a:r>
          </a:p>
          <a:p>
            <a:pPr>
              <a:lnSpc>
                <a:spcPct val="134000"/>
              </a:lnSpc>
            </a:pPr>
            <a:r>
              <a:rPr lang="pt-BR" dirty="0"/>
              <a:t>avaliar a </a:t>
            </a:r>
            <a:r>
              <a:rPr lang="pt-BR" dirty="0">
                <a:solidFill>
                  <a:schemeClr val="accent6"/>
                </a:solidFill>
              </a:rPr>
              <a:t>inserção urbana</a:t>
            </a:r>
            <a:r>
              <a:rPr lang="pt-BR" dirty="0"/>
              <a:t> dos empreendimentos contratados pelo </a:t>
            </a:r>
            <a:r>
              <a:rPr lang="pt-BR" sz="3100" dirty="0">
                <a:solidFill>
                  <a:schemeClr val="accent6"/>
                </a:solidFill>
              </a:rPr>
              <a:t>PMCMV</a:t>
            </a:r>
            <a:r>
              <a:rPr lang="pt-BR" dirty="0"/>
              <a:t>;</a:t>
            </a:r>
          </a:p>
          <a:p>
            <a:pPr>
              <a:lnSpc>
                <a:spcPct val="134000"/>
              </a:lnSpc>
            </a:pPr>
            <a:r>
              <a:rPr lang="pt-BR" dirty="0"/>
              <a:t>verificar a </a:t>
            </a:r>
            <a:r>
              <a:rPr lang="pt-BR" sz="3100" dirty="0">
                <a:solidFill>
                  <a:schemeClr val="accent6"/>
                </a:solidFill>
              </a:rPr>
              <a:t>inserção urbana</a:t>
            </a:r>
            <a:r>
              <a:rPr lang="pt-BR" dirty="0"/>
              <a:t> das unidades habitacionais de empreendimentos lançados pelo </a:t>
            </a:r>
            <a:r>
              <a:rPr lang="pt-BR" sz="3100" dirty="0">
                <a:solidFill>
                  <a:schemeClr val="accent6"/>
                </a:solidFill>
              </a:rPr>
              <a:t>mercado imobiliário</a:t>
            </a:r>
            <a:r>
              <a:rPr lang="pt-BR" dirty="0"/>
              <a:t> e </a:t>
            </a:r>
            <a:r>
              <a:rPr lang="pt-BR" sz="3100" dirty="0">
                <a:solidFill>
                  <a:schemeClr val="accent6"/>
                </a:solidFill>
              </a:rPr>
              <a:t>comparar</a:t>
            </a:r>
            <a:r>
              <a:rPr lang="pt-BR" dirty="0"/>
              <a:t> com as contratações do </a:t>
            </a:r>
            <a:r>
              <a:rPr lang="pt-BR" sz="3100" dirty="0">
                <a:solidFill>
                  <a:schemeClr val="accent6"/>
                </a:solidFill>
              </a:rPr>
              <a:t>PMCMV</a:t>
            </a:r>
            <a:r>
              <a:rPr lang="pt-BR" dirty="0"/>
              <a:t>;</a:t>
            </a:r>
          </a:p>
          <a:p>
            <a:pPr>
              <a:lnSpc>
                <a:spcPct val="134000"/>
              </a:lnSpc>
            </a:pPr>
            <a:r>
              <a:rPr lang="pt-BR" dirty="0"/>
              <a:t>avaliar a </a:t>
            </a:r>
            <a:r>
              <a:rPr lang="pt-BR" sz="3100" dirty="0">
                <a:solidFill>
                  <a:schemeClr val="accent6"/>
                </a:solidFill>
              </a:rPr>
              <a:t>inserção urbana das ZEIS</a:t>
            </a:r>
            <a:r>
              <a:rPr lang="pt-BR" dirty="0"/>
              <a:t> do período a partir de indicadores de acessibilidade;</a:t>
            </a:r>
          </a:p>
          <a:p>
            <a:pPr>
              <a:lnSpc>
                <a:spcPct val="134000"/>
              </a:lnSpc>
            </a:pPr>
            <a:r>
              <a:rPr lang="pt-BR" sz="3100" dirty="0">
                <a:solidFill>
                  <a:schemeClr val="accent6"/>
                </a:solidFill>
              </a:rPr>
              <a:t>simular cenários com diferentes níveis de restrição de uso das ZEIS </a:t>
            </a:r>
            <a:r>
              <a:rPr lang="pt-BR" dirty="0"/>
              <a:t>e </a:t>
            </a:r>
            <a:r>
              <a:rPr lang="pt-BR" sz="3100" dirty="0">
                <a:solidFill>
                  <a:schemeClr val="accent6"/>
                </a:solidFill>
              </a:rPr>
              <a:t>verificar desigualdades de acessibilidade</a:t>
            </a:r>
            <a:r>
              <a:rPr lang="pt-BR" dirty="0"/>
              <a:t> entre os empreendimentos e em relação à cidade.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89ADE-333B-4870-AF85-AC0A9F641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Avaliar, a partir de indicadores de localização, se a aplicação das restrições de uso das ZEIS e construção de HIS no município de São Paulo afetaria as  desigualdades de acessibilidade entre os empreendimentos propostos no período  entre 2009 a 2014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2905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medidas | simulação</a:t>
            </a:r>
          </a:p>
        </p:txBody>
      </p:sp>
    </p:spTree>
    <p:extLst>
      <p:ext uri="{BB962C8B-B14F-4D97-AF65-F5344CB8AC3E}">
        <p14:creationId xmlns:p14="http://schemas.microsoft.com/office/powerpoint/2010/main" val="673359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medidas </a:t>
            </a: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| simulação</a:t>
            </a:r>
          </a:p>
        </p:txBody>
      </p:sp>
    </p:spTree>
    <p:extLst>
      <p:ext uri="{BB962C8B-B14F-4D97-AF65-F5344CB8AC3E}">
        <p14:creationId xmlns:p14="http://schemas.microsoft.com/office/powerpoint/2010/main" val="2100370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6F97-2979-4722-AE6C-70F34C0C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localização</a:t>
            </a:r>
            <a:r>
              <a:rPr lang="pt-BR" dirty="0"/>
              <a:t> é o resultado do espaço produzido e que possibilita o deslocamento e o </a:t>
            </a:r>
            <a:r>
              <a:rPr lang="pt-BR" dirty="0">
                <a:solidFill>
                  <a:schemeClr val="accent6"/>
                </a:solidFill>
              </a:rPr>
              <a:t>acesso à cidade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67ED0-2002-4066-930E-5DC84D9E4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(SINGER, 1982; DEÁK, 1985; VILLAÇA, 2001)</a:t>
            </a:r>
          </a:p>
        </p:txBody>
      </p:sp>
    </p:spTree>
    <p:extLst>
      <p:ext uri="{BB962C8B-B14F-4D97-AF65-F5344CB8AC3E}">
        <p14:creationId xmlns:p14="http://schemas.microsoft.com/office/powerpoint/2010/main" val="1053759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7C5B0F-5904-4DFF-904F-46219343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>
                <a:solidFill>
                  <a:schemeClr val="accent6"/>
                </a:solidFill>
                <a:latin typeface="+mn-lt"/>
              </a:rPr>
              <a:t>acessibilidade</a:t>
            </a:r>
            <a:r>
              <a:rPr lang="pt-BR" sz="4800" dirty="0">
                <a:latin typeface="+mn-lt"/>
              </a:rPr>
              <a:t> é o “potencial de alcançar oportunidades espacialmente distribuídas”,  </a:t>
            </a:r>
            <a:r>
              <a:rPr lang="pt-BR" sz="4800" dirty="0">
                <a:solidFill>
                  <a:schemeClr val="accent6"/>
                </a:solidFill>
                <a:latin typeface="+mn-lt"/>
              </a:rPr>
              <a:t>relacionando</a:t>
            </a:r>
            <a:r>
              <a:rPr lang="pt-BR" sz="4800" dirty="0">
                <a:latin typeface="+mn-lt"/>
              </a:rPr>
              <a:t> informações de </a:t>
            </a:r>
            <a:r>
              <a:rPr lang="pt-BR" sz="4800" dirty="0">
                <a:solidFill>
                  <a:schemeClr val="accent6"/>
                </a:solidFill>
                <a:latin typeface="+mn-lt"/>
              </a:rPr>
              <a:t>uso do solo e de transporte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D55798-C3EC-429A-A30E-9DBA35082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(PÁEZ; SCOTT; MORENCY, 2012)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976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FF47-0B8A-45E7-A730-10AEC50A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acessibilidade acumulada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0873-139F-4877-A1D2-A5876B7E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599"/>
            <a:ext cx="4729223" cy="2687665"/>
          </a:xfrm>
        </p:spPr>
        <p:txBody>
          <a:bodyPr anchor="t"/>
          <a:lstStyle/>
          <a:p>
            <a:pPr marL="285750" indent="-285750"/>
            <a:r>
              <a:rPr lang="pt-BR" dirty="0"/>
              <a:t>Fácil interpretação</a:t>
            </a:r>
          </a:p>
          <a:p>
            <a:pPr marL="285750" indent="-285750"/>
            <a:r>
              <a:rPr lang="pt-BR" dirty="0"/>
              <a:t>citar resolution</a:t>
            </a:r>
          </a:p>
          <a:p>
            <a:pPr marL="285750" indent="-285750"/>
            <a:r>
              <a:rPr lang="pt-BR" dirty="0"/>
              <a:t>Oportunidades dentro do limite são igualmente contabilizadas</a:t>
            </a:r>
          </a:p>
          <a:p>
            <a:pPr marL="36513" indent="0" algn="r">
              <a:buNone/>
            </a:pPr>
            <a:r>
              <a:rPr lang="de-DE" sz="2000" dirty="0"/>
              <a:t>(SHEN, 1998; MERLIN; HU, 2017)</a:t>
            </a:r>
            <a:endParaRPr lang="pt-BR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4E5CA-2CB3-4FC2-A6E9-65BFC6FC3C8C}"/>
              </a:ext>
            </a:extLst>
          </p:cNvPr>
          <p:cNvGrpSpPr/>
          <p:nvPr/>
        </p:nvGrpSpPr>
        <p:grpSpPr>
          <a:xfrm>
            <a:off x="6832800" y="1395600"/>
            <a:ext cx="4313966" cy="4321731"/>
            <a:chOff x="6834097" y="2004947"/>
            <a:chExt cx="4313966" cy="43217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8A4298-667B-4D78-9A36-E39D04F1D864}"/>
                </a:ext>
              </a:extLst>
            </p:cNvPr>
            <p:cNvSpPr/>
            <p:nvPr/>
          </p:nvSpPr>
          <p:spPr>
            <a:xfrm rot="16200000">
              <a:off x="6830421" y="2008623"/>
              <a:ext cx="4321318" cy="4313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9D6449-D74C-4019-AAD4-2257713E45D8}"/>
                </a:ext>
              </a:extLst>
            </p:cNvPr>
            <p:cNvSpPr/>
            <p:nvPr/>
          </p:nvSpPr>
          <p:spPr>
            <a:xfrm rot="16200000">
              <a:off x="6832349" y="2007107"/>
              <a:ext cx="2160240" cy="21567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7856A2-14D3-48EC-8B4F-74F9C0719473}"/>
                </a:ext>
              </a:extLst>
            </p:cNvPr>
            <p:cNvSpPr/>
            <p:nvPr/>
          </p:nvSpPr>
          <p:spPr>
            <a:xfrm rot="16200000">
              <a:off x="9169686" y="4348300"/>
              <a:ext cx="721280" cy="32354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C779A3-6331-45BB-BAAB-78CFCB1B026B}"/>
                </a:ext>
              </a:extLst>
            </p:cNvPr>
            <p:cNvSpPr/>
            <p:nvPr/>
          </p:nvSpPr>
          <p:spPr>
            <a:xfrm rot="16200000">
              <a:off x="7905637" y="3094553"/>
              <a:ext cx="1439306" cy="3582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D2F83B-2FFA-48B5-B73A-B4111D379A88}"/>
                </a:ext>
              </a:extLst>
            </p:cNvPr>
            <p:cNvSpPr/>
            <p:nvPr/>
          </p:nvSpPr>
          <p:spPr>
            <a:xfrm rot="16200000">
              <a:off x="9349559" y="2368066"/>
              <a:ext cx="1439306" cy="21567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0688BF-EA6B-489C-AC15-DB21EB3CFEFA}"/>
                </a:ext>
              </a:extLst>
            </p:cNvPr>
            <p:cNvSpPr/>
            <p:nvPr/>
          </p:nvSpPr>
          <p:spPr>
            <a:xfrm>
              <a:off x="8262516" y="3430418"/>
              <a:ext cx="1455690" cy="1455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E8C92-A208-4B08-AE24-E3FFE19DC1CA}"/>
              </a:ext>
            </a:extLst>
          </p:cNvPr>
          <p:cNvSpPr/>
          <p:nvPr/>
        </p:nvSpPr>
        <p:spPr>
          <a:xfrm>
            <a:off x="8262516" y="2819240"/>
            <a:ext cx="1455690" cy="145569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7D81B9-4E75-4924-901C-F22B022CB293}"/>
              </a:ext>
            </a:extLst>
          </p:cNvPr>
          <p:cNvSpPr/>
          <p:nvPr/>
        </p:nvSpPr>
        <p:spPr>
          <a:xfrm rot="16200000">
            <a:off x="8896524" y="3457085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4DD30B-700F-4D8C-8AAB-BAFC2217573B}"/>
              </a:ext>
            </a:extLst>
          </p:cNvPr>
          <p:cNvSpPr/>
          <p:nvPr/>
        </p:nvSpPr>
        <p:spPr>
          <a:xfrm>
            <a:off x="7857172" y="242213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398587-532A-4287-905D-CD1168D24B61}"/>
              </a:ext>
            </a:extLst>
          </p:cNvPr>
          <p:cNvSpPr/>
          <p:nvPr/>
        </p:nvSpPr>
        <p:spPr>
          <a:xfrm>
            <a:off x="10228672" y="278187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B21D19-C638-4FD2-9857-5D8196E81E8B}"/>
              </a:ext>
            </a:extLst>
          </p:cNvPr>
          <p:cNvSpPr/>
          <p:nvPr/>
        </p:nvSpPr>
        <p:spPr>
          <a:xfrm>
            <a:off x="10011398" y="171635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A84659-E83D-404E-8C43-8EE2316C9312}"/>
              </a:ext>
            </a:extLst>
          </p:cNvPr>
          <p:cNvSpPr/>
          <p:nvPr/>
        </p:nvSpPr>
        <p:spPr>
          <a:xfrm>
            <a:off x="10722520" y="422239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E28817-8993-42FC-935F-3F2F036EE8A9}"/>
              </a:ext>
            </a:extLst>
          </p:cNvPr>
          <p:cNvSpPr/>
          <p:nvPr/>
        </p:nvSpPr>
        <p:spPr>
          <a:xfrm>
            <a:off x="8623993" y="458944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D5404D-4E4A-4B4E-9B62-A63D5307B9CE}"/>
              </a:ext>
            </a:extLst>
          </p:cNvPr>
          <p:cNvSpPr/>
          <p:nvPr/>
        </p:nvSpPr>
        <p:spPr>
          <a:xfrm>
            <a:off x="9475029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6AA8A1-85C2-4AAD-B5B2-B7D1120D9095}"/>
              </a:ext>
            </a:extLst>
          </p:cNvPr>
          <p:cNvSpPr/>
          <p:nvPr/>
        </p:nvSpPr>
        <p:spPr>
          <a:xfrm>
            <a:off x="7344563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336911D-1099-4FDF-A207-03CFD0618639}"/>
              </a:ext>
            </a:extLst>
          </p:cNvPr>
          <p:cNvSpPr/>
          <p:nvPr/>
        </p:nvSpPr>
        <p:spPr>
          <a:xfrm>
            <a:off x="7265779" y="1944929"/>
            <a:ext cx="3330073" cy="3645676"/>
          </a:xfrm>
          <a:custGeom>
            <a:avLst/>
            <a:gdLst>
              <a:gd name="connsiteX0" fmla="*/ 0 w 2980267"/>
              <a:gd name="connsiteY0" fmla="*/ 533400 h 3344334"/>
              <a:gd name="connsiteX1" fmla="*/ 1566334 w 2980267"/>
              <a:gd name="connsiteY1" fmla="*/ 0 h 3344334"/>
              <a:gd name="connsiteX2" fmla="*/ 2743200 w 2980267"/>
              <a:gd name="connsiteY2" fmla="*/ 1185334 h 3344334"/>
              <a:gd name="connsiteX3" fmla="*/ 2980267 w 2980267"/>
              <a:gd name="connsiteY3" fmla="*/ 2269067 h 3344334"/>
              <a:gd name="connsiteX4" fmla="*/ 2573867 w 2980267"/>
              <a:gd name="connsiteY4" fmla="*/ 3344334 h 3344334"/>
              <a:gd name="connsiteX5" fmla="*/ 25400 w 2980267"/>
              <a:gd name="connsiteY5" fmla="*/ 2760134 h 3344334"/>
              <a:gd name="connsiteX6" fmla="*/ 0 w 2980267"/>
              <a:gd name="connsiteY6" fmla="*/ 533400 h 3344334"/>
              <a:gd name="connsiteX0" fmla="*/ 0 w 2980267"/>
              <a:gd name="connsiteY0" fmla="*/ 563944 h 3374878"/>
              <a:gd name="connsiteX1" fmla="*/ 1566334 w 2980267"/>
              <a:gd name="connsiteY1" fmla="*/ 30544 h 3374878"/>
              <a:gd name="connsiteX2" fmla="*/ 2743200 w 2980267"/>
              <a:gd name="connsiteY2" fmla="*/ 1215878 h 3374878"/>
              <a:gd name="connsiteX3" fmla="*/ 2980267 w 2980267"/>
              <a:gd name="connsiteY3" fmla="*/ 2299611 h 3374878"/>
              <a:gd name="connsiteX4" fmla="*/ 2573867 w 2980267"/>
              <a:gd name="connsiteY4" fmla="*/ 3374878 h 3374878"/>
              <a:gd name="connsiteX5" fmla="*/ 25400 w 2980267"/>
              <a:gd name="connsiteY5" fmla="*/ 2790678 h 3374878"/>
              <a:gd name="connsiteX6" fmla="*/ 0 w 2980267"/>
              <a:gd name="connsiteY6" fmla="*/ 563944 h 3374878"/>
              <a:gd name="connsiteX0" fmla="*/ 0 w 2980267"/>
              <a:gd name="connsiteY0" fmla="*/ 563944 h 3374878"/>
              <a:gd name="connsiteX1" fmla="*/ 1566334 w 2980267"/>
              <a:gd name="connsiteY1" fmla="*/ 30544 h 3374878"/>
              <a:gd name="connsiteX2" fmla="*/ 2743200 w 2980267"/>
              <a:gd name="connsiteY2" fmla="*/ 1215878 h 3374878"/>
              <a:gd name="connsiteX3" fmla="*/ 2980267 w 2980267"/>
              <a:gd name="connsiteY3" fmla="*/ 2299611 h 3374878"/>
              <a:gd name="connsiteX4" fmla="*/ 2573867 w 2980267"/>
              <a:gd name="connsiteY4" fmla="*/ 3374878 h 3374878"/>
              <a:gd name="connsiteX5" fmla="*/ 25400 w 2980267"/>
              <a:gd name="connsiteY5" fmla="*/ 2790678 h 3374878"/>
              <a:gd name="connsiteX6" fmla="*/ 0 w 2980267"/>
              <a:gd name="connsiteY6" fmla="*/ 563944 h 3374878"/>
              <a:gd name="connsiteX0" fmla="*/ 0 w 2980267"/>
              <a:gd name="connsiteY0" fmla="*/ 569247 h 3380181"/>
              <a:gd name="connsiteX1" fmla="*/ 1566334 w 2980267"/>
              <a:gd name="connsiteY1" fmla="*/ 35847 h 3380181"/>
              <a:gd name="connsiteX2" fmla="*/ 2506133 w 2980267"/>
              <a:gd name="connsiteY2" fmla="*/ 1305848 h 3380181"/>
              <a:gd name="connsiteX3" fmla="*/ 2980267 w 2980267"/>
              <a:gd name="connsiteY3" fmla="*/ 2304914 h 3380181"/>
              <a:gd name="connsiteX4" fmla="*/ 2573867 w 2980267"/>
              <a:gd name="connsiteY4" fmla="*/ 3380181 h 3380181"/>
              <a:gd name="connsiteX5" fmla="*/ 25400 w 2980267"/>
              <a:gd name="connsiteY5" fmla="*/ 2795981 h 3380181"/>
              <a:gd name="connsiteX6" fmla="*/ 0 w 2980267"/>
              <a:gd name="connsiteY6" fmla="*/ 569247 h 3380181"/>
              <a:gd name="connsiteX0" fmla="*/ 0 w 3055282"/>
              <a:gd name="connsiteY0" fmla="*/ 569247 h 3380181"/>
              <a:gd name="connsiteX1" fmla="*/ 1566334 w 3055282"/>
              <a:gd name="connsiteY1" fmla="*/ 35847 h 3380181"/>
              <a:gd name="connsiteX2" fmla="*/ 2506133 w 3055282"/>
              <a:gd name="connsiteY2" fmla="*/ 1305848 h 3380181"/>
              <a:gd name="connsiteX3" fmla="*/ 2980267 w 3055282"/>
              <a:gd name="connsiteY3" fmla="*/ 2304914 h 3380181"/>
              <a:gd name="connsiteX4" fmla="*/ 2573867 w 3055282"/>
              <a:gd name="connsiteY4" fmla="*/ 3380181 h 3380181"/>
              <a:gd name="connsiteX5" fmla="*/ 25400 w 3055282"/>
              <a:gd name="connsiteY5" fmla="*/ 2795981 h 3380181"/>
              <a:gd name="connsiteX6" fmla="*/ 0 w 3055282"/>
              <a:gd name="connsiteY6" fmla="*/ 569247 h 3380181"/>
              <a:gd name="connsiteX0" fmla="*/ 0 w 3099928"/>
              <a:gd name="connsiteY0" fmla="*/ 569247 h 3406843"/>
              <a:gd name="connsiteX1" fmla="*/ 1566334 w 3099928"/>
              <a:gd name="connsiteY1" fmla="*/ 35847 h 3406843"/>
              <a:gd name="connsiteX2" fmla="*/ 2506133 w 3099928"/>
              <a:gd name="connsiteY2" fmla="*/ 1305848 h 3406843"/>
              <a:gd name="connsiteX3" fmla="*/ 2980267 w 3099928"/>
              <a:gd name="connsiteY3" fmla="*/ 2304914 h 3406843"/>
              <a:gd name="connsiteX4" fmla="*/ 2573867 w 3099928"/>
              <a:gd name="connsiteY4" fmla="*/ 3380181 h 3406843"/>
              <a:gd name="connsiteX5" fmla="*/ 25400 w 3099928"/>
              <a:gd name="connsiteY5" fmla="*/ 2795981 h 3406843"/>
              <a:gd name="connsiteX6" fmla="*/ 0 w 3099928"/>
              <a:gd name="connsiteY6" fmla="*/ 569247 h 3406843"/>
              <a:gd name="connsiteX0" fmla="*/ 0 w 3009478"/>
              <a:gd name="connsiteY0" fmla="*/ 569247 h 3373697"/>
              <a:gd name="connsiteX1" fmla="*/ 1566334 w 3009478"/>
              <a:gd name="connsiteY1" fmla="*/ 35847 h 3373697"/>
              <a:gd name="connsiteX2" fmla="*/ 2506133 w 3009478"/>
              <a:gd name="connsiteY2" fmla="*/ 1305848 h 3373697"/>
              <a:gd name="connsiteX3" fmla="*/ 2980267 w 3009478"/>
              <a:gd name="connsiteY3" fmla="*/ 2304914 h 3373697"/>
              <a:gd name="connsiteX4" fmla="*/ 1608667 w 3009478"/>
              <a:gd name="connsiteY4" fmla="*/ 3346315 h 3373697"/>
              <a:gd name="connsiteX5" fmla="*/ 25400 w 3009478"/>
              <a:gd name="connsiteY5" fmla="*/ 2795981 h 3373697"/>
              <a:gd name="connsiteX6" fmla="*/ 0 w 3009478"/>
              <a:gd name="connsiteY6" fmla="*/ 569247 h 3373697"/>
              <a:gd name="connsiteX0" fmla="*/ 287067 w 3296545"/>
              <a:gd name="connsiteY0" fmla="*/ 569247 h 3373697"/>
              <a:gd name="connsiteX1" fmla="*/ 1853401 w 3296545"/>
              <a:gd name="connsiteY1" fmla="*/ 35847 h 3373697"/>
              <a:gd name="connsiteX2" fmla="*/ 2793200 w 3296545"/>
              <a:gd name="connsiteY2" fmla="*/ 1305848 h 3373697"/>
              <a:gd name="connsiteX3" fmla="*/ 3267334 w 3296545"/>
              <a:gd name="connsiteY3" fmla="*/ 2304914 h 3373697"/>
              <a:gd name="connsiteX4" fmla="*/ 1895734 w 3296545"/>
              <a:gd name="connsiteY4" fmla="*/ 3346315 h 3373697"/>
              <a:gd name="connsiteX5" fmla="*/ 312467 w 3296545"/>
              <a:gd name="connsiteY5" fmla="*/ 2795981 h 3373697"/>
              <a:gd name="connsiteX6" fmla="*/ 287067 w 3296545"/>
              <a:gd name="connsiteY6" fmla="*/ 569247 h 3373697"/>
              <a:gd name="connsiteX0" fmla="*/ 281557 w 3291035"/>
              <a:gd name="connsiteY0" fmla="*/ 569247 h 3373697"/>
              <a:gd name="connsiteX1" fmla="*/ 1847891 w 3291035"/>
              <a:gd name="connsiteY1" fmla="*/ 35847 h 3373697"/>
              <a:gd name="connsiteX2" fmla="*/ 2787690 w 3291035"/>
              <a:gd name="connsiteY2" fmla="*/ 1305848 h 3373697"/>
              <a:gd name="connsiteX3" fmla="*/ 3261824 w 3291035"/>
              <a:gd name="connsiteY3" fmla="*/ 2304914 h 3373697"/>
              <a:gd name="connsiteX4" fmla="*/ 1890224 w 3291035"/>
              <a:gd name="connsiteY4" fmla="*/ 3346315 h 3373697"/>
              <a:gd name="connsiteX5" fmla="*/ 306957 w 3291035"/>
              <a:gd name="connsiteY5" fmla="*/ 2795981 h 3373697"/>
              <a:gd name="connsiteX6" fmla="*/ 2157 w 3291035"/>
              <a:gd name="connsiteY6" fmla="*/ 1678382 h 3373697"/>
              <a:gd name="connsiteX7" fmla="*/ 281557 w 3291035"/>
              <a:gd name="connsiteY7" fmla="*/ 569247 h 3373697"/>
              <a:gd name="connsiteX0" fmla="*/ 107926 w 3117404"/>
              <a:gd name="connsiteY0" fmla="*/ 569247 h 3373697"/>
              <a:gd name="connsiteX1" fmla="*/ 1674260 w 3117404"/>
              <a:gd name="connsiteY1" fmla="*/ 35847 h 3373697"/>
              <a:gd name="connsiteX2" fmla="*/ 2614059 w 3117404"/>
              <a:gd name="connsiteY2" fmla="*/ 1305848 h 3373697"/>
              <a:gd name="connsiteX3" fmla="*/ 3088193 w 3117404"/>
              <a:gd name="connsiteY3" fmla="*/ 2304914 h 3373697"/>
              <a:gd name="connsiteX4" fmla="*/ 1716593 w 3117404"/>
              <a:gd name="connsiteY4" fmla="*/ 3346315 h 3373697"/>
              <a:gd name="connsiteX5" fmla="*/ 133326 w 3117404"/>
              <a:gd name="connsiteY5" fmla="*/ 2795981 h 3373697"/>
              <a:gd name="connsiteX6" fmla="*/ 251859 w 3117404"/>
              <a:gd name="connsiteY6" fmla="*/ 1678382 h 3373697"/>
              <a:gd name="connsiteX7" fmla="*/ 107926 w 3117404"/>
              <a:gd name="connsiteY7" fmla="*/ 569247 h 3373697"/>
              <a:gd name="connsiteX0" fmla="*/ 412604 w 3422082"/>
              <a:gd name="connsiteY0" fmla="*/ 569247 h 3404331"/>
              <a:gd name="connsiteX1" fmla="*/ 1978938 w 3422082"/>
              <a:gd name="connsiteY1" fmla="*/ 35847 h 3404331"/>
              <a:gd name="connsiteX2" fmla="*/ 2918737 w 3422082"/>
              <a:gd name="connsiteY2" fmla="*/ 1305848 h 3404331"/>
              <a:gd name="connsiteX3" fmla="*/ 3392871 w 3422082"/>
              <a:gd name="connsiteY3" fmla="*/ 2304914 h 3404331"/>
              <a:gd name="connsiteX4" fmla="*/ 2021271 w 3422082"/>
              <a:gd name="connsiteY4" fmla="*/ 3346315 h 3404331"/>
              <a:gd name="connsiteX5" fmla="*/ 48537 w 3422082"/>
              <a:gd name="connsiteY5" fmla="*/ 3100781 h 3404331"/>
              <a:gd name="connsiteX6" fmla="*/ 556537 w 3422082"/>
              <a:gd name="connsiteY6" fmla="*/ 1678382 h 3404331"/>
              <a:gd name="connsiteX7" fmla="*/ 412604 w 3422082"/>
              <a:gd name="connsiteY7" fmla="*/ 569247 h 3404331"/>
              <a:gd name="connsiteX0" fmla="*/ 405758 w 3422280"/>
              <a:gd name="connsiteY0" fmla="*/ 569247 h 3181796"/>
              <a:gd name="connsiteX1" fmla="*/ 1972092 w 3422280"/>
              <a:gd name="connsiteY1" fmla="*/ 35847 h 3181796"/>
              <a:gd name="connsiteX2" fmla="*/ 2911891 w 3422280"/>
              <a:gd name="connsiteY2" fmla="*/ 1305848 h 3181796"/>
              <a:gd name="connsiteX3" fmla="*/ 3386025 w 3422280"/>
              <a:gd name="connsiteY3" fmla="*/ 2304914 h 3181796"/>
              <a:gd name="connsiteX4" fmla="*/ 1878958 w 3422280"/>
              <a:gd name="connsiteY4" fmla="*/ 2931449 h 3181796"/>
              <a:gd name="connsiteX5" fmla="*/ 41691 w 3422280"/>
              <a:gd name="connsiteY5" fmla="*/ 3100781 h 3181796"/>
              <a:gd name="connsiteX6" fmla="*/ 549691 w 3422280"/>
              <a:gd name="connsiteY6" fmla="*/ 1678382 h 3181796"/>
              <a:gd name="connsiteX7" fmla="*/ 405758 w 3422280"/>
              <a:gd name="connsiteY7" fmla="*/ 569247 h 3181796"/>
              <a:gd name="connsiteX0" fmla="*/ 405758 w 3507069"/>
              <a:gd name="connsiteY0" fmla="*/ 569247 h 3171404"/>
              <a:gd name="connsiteX1" fmla="*/ 1972092 w 3507069"/>
              <a:gd name="connsiteY1" fmla="*/ 35847 h 3171404"/>
              <a:gd name="connsiteX2" fmla="*/ 2911891 w 3507069"/>
              <a:gd name="connsiteY2" fmla="*/ 1305848 h 3171404"/>
              <a:gd name="connsiteX3" fmla="*/ 3470692 w 3507069"/>
              <a:gd name="connsiteY3" fmla="*/ 2719780 h 3171404"/>
              <a:gd name="connsiteX4" fmla="*/ 1878958 w 3507069"/>
              <a:gd name="connsiteY4" fmla="*/ 2931449 h 3171404"/>
              <a:gd name="connsiteX5" fmla="*/ 41691 w 3507069"/>
              <a:gd name="connsiteY5" fmla="*/ 3100781 h 3171404"/>
              <a:gd name="connsiteX6" fmla="*/ 549691 w 3507069"/>
              <a:gd name="connsiteY6" fmla="*/ 1678382 h 3171404"/>
              <a:gd name="connsiteX7" fmla="*/ 405758 w 3507069"/>
              <a:gd name="connsiteY7" fmla="*/ 569247 h 3171404"/>
              <a:gd name="connsiteX0" fmla="*/ 405758 w 3508510"/>
              <a:gd name="connsiteY0" fmla="*/ 340213 h 2942370"/>
              <a:gd name="connsiteX1" fmla="*/ 1819692 w 3508510"/>
              <a:gd name="connsiteY1" fmla="*/ 103146 h 2942370"/>
              <a:gd name="connsiteX2" fmla="*/ 2911891 w 3508510"/>
              <a:gd name="connsiteY2" fmla="*/ 1076814 h 2942370"/>
              <a:gd name="connsiteX3" fmla="*/ 3470692 w 3508510"/>
              <a:gd name="connsiteY3" fmla="*/ 2490746 h 2942370"/>
              <a:gd name="connsiteX4" fmla="*/ 1878958 w 3508510"/>
              <a:gd name="connsiteY4" fmla="*/ 2702415 h 2942370"/>
              <a:gd name="connsiteX5" fmla="*/ 41691 w 3508510"/>
              <a:gd name="connsiteY5" fmla="*/ 2871747 h 2942370"/>
              <a:gd name="connsiteX6" fmla="*/ 549691 w 3508510"/>
              <a:gd name="connsiteY6" fmla="*/ 1449348 h 2942370"/>
              <a:gd name="connsiteX7" fmla="*/ 405758 w 3508510"/>
              <a:gd name="connsiteY7" fmla="*/ 340213 h 2942370"/>
              <a:gd name="connsiteX0" fmla="*/ 69038 w 3544323"/>
              <a:gd name="connsiteY0" fmla="*/ 203085 h 3211642"/>
              <a:gd name="connsiteX1" fmla="*/ 1855505 w 3544323"/>
              <a:gd name="connsiteY1" fmla="*/ 372418 h 3211642"/>
              <a:gd name="connsiteX2" fmla="*/ 2947704 w 3544323"/>
              <a:gd name="connsiteY2" fmla="*/ 1346086 h 3211642"/>
              <a:gd name="connsiteX3" fmla="*/ 3506505 w 3544323"/>
              <a:gd name="connsiteY3" fmla="*/ 2760018 h 3211642"/>
              <a:gd name="connsiteX4" fmla="*/ 1914771 w 3544323"/>
              <a:gd name="connsiteY4" fmla="*/ 2971687 h 3211642"/>
              <a:gd name="connsiteX5" fmla="*/ 77504 w 3544323"/>
              <a:gd name="connsiteY5" fmla="*/ 3141019 h 3211642"/>
              <a:gd name="connsiteX6" fmla="*/ 585504 w 3544323"/>
              <a:gd name="connsiteY6" fmla="*/ 1718620 h 3211642"/>
              <a:gd name="connsiteX7" fmla="*/ 69038 w 3544323"/>
              <a:gd name="connsiteY7" fmla="*/ 203085 h 3211642"/>
              <a:gd name="connsiteX0" fmla="*/ 69038 w 3544323"/>
              <a:gd name="connsiteY0" fmla="*/ 203085 h 3531681"/>
              <a:gd name="connsiteX1" fmla="*/ 1855505 w 3544323"/>
              <a:gd name="connsiteY1" fmla="*/ 372418 h 3531681"/>
              <a:gd name="connsiteX2" fmla="*/ 2947704 w 3544323"/>
              <a:gd name="connsiteY2" fmla="*/ 1346086 h 3531681"/>
              <a:gd name="connsiteX3" fmla="*/ 3506505 w 3544323"/>
              <a:gd name="connsiteY3" fmla="*/ 2760018 h 3531681"/>
              <a:gd name="connsiteX4" fmla="*/ 1914771 w 3544323"/>
              <a:gd name="connsiteY4" fmla="*/ 2971687 h 3531681"/>
              <a:gd name="connsiteX5" fmla="*/ 246837 w 3544323"/>
              <a:gd name="connsiteY5" fmla="*/ 3488152 h 3531681"/>
              <a:gd name="connsiteX6" fmla="*/ 585504 w 3544323"/>
              <a:gd name="connsiteY6" fmla="*/ 1718620 h 3531681"/>
              <a:gd name="connsiteX7" fmla="*/ 69038 w 3544323"/>
              <a:gd name="connsiteY7" fmla="*/ 203085 h 3531681"/>
              <a:gd name="connsiteX0" fmla="*/ 69038 w 3549841"/>
              <a:gd name="connsiteY0" fmla="*/ 136242 h 3464838"/>
              <a:gd name="connsiteX1" fmla="*/ 1355971 w 3549841"/>
              <a:gd name="connsiteY1" fmla="*/ 703508 h 3464838"/>
              <a:gd name="connsiteX2" fmla="*/ 2947704 w 3549841"/>
              <a:gd name="connsiteY2" fmla="*/ 1279243 h 3464838"/>
              <a:gd name="connsiteX3" fmla="*/ 3506505 w 3549841"/>
              <a:gd name="connsiteY3" fmla="*/ 2693175 h 3464838"/>
              <a:gd name="connsiteX4" fmla="*/ 1914771 w 3549841"/>
              <a:gd name="connsiteY4" fmla="*/ 2904844 h 3464838"/>
              <a:gd name="connsiteX5" fmla="*/ 246837 w 3549841"/>
              <a:gd name="connsiteY5" fmla="*/ 3421309 h 3464838"/>
              <a:gd name="connsiteX6" fmla="*/ 585504 w 3549841"/>
              <a:gd name="connsiteY6" fmla="*/ 1651777 h 3464838"/>
              <a:gd name="connsiteX7" fmla="*/ 69038 w 3549841"/>
              <a:gd name="connsiteY7" fmla="*/ 136242 h 3464838"/>
              <a:gd name="connsiteX0" fmla="*/ 69038 w 3550480"/>
              <a:gd name="connsiteY0" fmla="*/ 144441 h 3473037"/>
              <a:gd name="connsiteX1" fmla="*/ 1305171 w 3550480"/>
              <a:gd name="connsiteY1" fmla="*/ 643974 h 3473037"/>
              <a:gd name="connsiteX2" fmla="*/ 2947704 w 3550480"/>
              <a:gd name="connsiteY2" fmla="*/ 1287442 h 3473037"/>
              <a:gd name="connsiteX3" fmla="*/ 3506505 w 3550480"/>
              <a:gd name="connsiteY3" fmla="*/ 2701374 h 3473037"/>
              <a:gd name="connsiteX4" fmla="*/ 1914771 w 3550480"/>
              <a:gd name="connsiteY4" fmla="*/ 2913043 h 3473037"/>
              <a:gd name="connsiteX5" fmla="*/ 246837 w 3550480"/>
              <a:gd name="connsiteY5" fmla="*/ 3429508 h 3473037"/>
              <a:gd name="connsiteX6" fmla="*/ 585504 w 3550480"/>
              <a:gd name="connsiteY6" fmla="*/ 1659976 h 3473037"/>
              <a:gd name="connsiteX7" fmla="*/ 69038 w 3550480"/>
              <a:gd name="connsiteY7" fmla="*/ 144441 h 3473037"/>
              <a:gd name="connsiteX0" fmla="*/ 69038 w 3559677"/>
              <a:gd name="connsiteY0" fmla="*/ 135986 h 3464582"/>
              <a:gd name="connsiteX1" fmla="*/ 1305171 w 3559677"/>
              <a:gd name="connsiteY1" fmla="*/ 635519 h 3464582"/>
              <a:gd name="connsiteX2" fmla="*/ 3006971 w 3559677"/>
              <a:gd name="connsiteY2" fmla="*/ 821787 h 3464582"/>
              <a:gd name="connsiteX3" fmla="*/ 3506505 w 3559677"/>
              <a:gd name="connsiteY3" fmla="*/ 2692919 h 3464582"/>
              <a:gd name="connsiteX4" fmla="*/ 1914771 w 3559677"/>
              <a:gd name="connsiteY4" fmla="*/ 2904588 h 3464582"/>
              <a:gd name="connsiteX5" fmla="*/ 246837 w 3559677"/>
              <a:gd name="connsiteY5" fmla="*/ 3421053 h 3464582"/>
              <a:gd name="connsiteX6" fmla="*/ 585504 w 3559677"/>
              <a:gd name="connsiteY6" fmla="*/ 1651521 h 3464582"/>
              <a:gd name="connsiteX7" fmla="*/ 69038 w 3559677"/>
              <a:gd name="connsiteY7" fmla="*/ 135986 h 3464582"/>
              <a:gd name="connsiteX0" fmla="*/ 182133 w 3672772"/>
              <a:gd name="connsiteY0" fmla="*/ 135986 h 3643934"/>
              <a:gd name="connsiteX1" fmla="*/ 1418266 w 3672772"/>
              <a:gd name="connsiteY1" fmla="*/ 635519 h 3643934"/>
              <a:gd name="connsiteX2" fmla="*/ 3120066 w 3672772"/>
              <a:gd name="connsiteY2" fmla="*/ 821787 h 3643934"/>
              <a:gd name="connsiteX3" fmla="*/ 3619600 w 3672772"/>
              <a:gd name="connsiteY3" fmla="*/ 2692919 h 3643934"/>
              <a:gd name="connsiteX4" fmla="*/ 2027866 w 3672772"/>
              <a:gd name="connsiteY4" fmla="*/ 2904588 h 3643934"/>
              <a:gd name="connsiteX5" fmla="*/ 35468 w 3672772"/>
              <a:gd name="connsiteY5" fmla="*/ 3607865 h 3643934"/>
              <a:gd name="connsiteX6" fmla="*/ 698599 w 3672772"/>
              <a:gd name="connsiteY6" fmla="*/ 1651521 h 3643934"/>
              <a:gd name="connsiteX7" fmla="*/ 182133 w 3672772"/>
              <a:gd name="connsiteY7" fmla="*/ 135986 h 3643934"/>
              <a:gd name="connsiteX0" fmla="*/ 182133 w 3438558"/>
              <a:gd name="connsiteY0" fmla="*/ 135986 h 3645609"/>
              <a:gd name="connsiteX1" fmla="*/ 1418266 w 3438558"/>
              <a:gd name="connsiteY1" fmla="*/ 635519 h 3645609"/>
              <a:gd name="connsiteX2" fmla="*/ 3120066 w 3438558"/>
              <a:gd name="connsiteY2" fmla="*/ 821787 h 3645609"/>
              <a:gd name="connsiteX3" fmla="*/ 3344297 w 3438558"/>
              <a:gd name="connsiteY3" fmla="*/ 2437280 h 3645609"/>
              <a:gd name="connsiteX4" fmla="*/ 2027866 w 3438558"/>
              <a:gd name="connsiteY4" fmla="*/ 2904588 h 3645609"/>
              <a:gd name="connsiteX5" fmla="*/ 35468 w 3438558"/>
              <a:gd name="connsiteY5" fmla="*/ 3607865 h 3645609"/>
              <a:gd name="connsiteX6" fmla="*/ 698599 w 3438558"/>
              <a:gd name="connsiteY6" fmla="*/ 1651521 h 3645609"/>
              <a:gd name="connsiteX7" fmla="*/ 182133 w 3438558"/>
              <a:gd name="connsiteY7" fmla="*/ 135986 h 3645609"/>
              <a:gd name="connsiteX0" fmla="*/ 181815 w 3438240"/>
              <a:gd name="connsiteY0" fmla="*/ 135986 h 3645609"/>
              <a:gd name="connsiteX1" fmla="*/ 1417948 w 3438240"/>
              <a:gd name="connsiteY1" fmla="*/ 635519 h 3645609"/>
              <a:gd name="connsiteX2" fmla="*/ 3119748 w 3438240"/>
              <a:gd name="connsiteY2" fmla="*/ 821787 h 3645609"/>
              <a:gd name="connsiteX3" fmla="*/ 3343979 w 3438240"/>
              <a:gd name="connsiteY3" fmla="*/ 2437280 h 3645609"/>
              <a:gd name="connsiteX4" fmla="*/ 2027548 w 3438240"/>
              <a:gd name="connsiteY4" fmla="*/ 2904588 h 3645609"/>
              <a:gd name="connsiteX5" fmla="*/ 35150 w 3438240"/>
              <a:gd name="connsiteY5" fmla="*/ 3607865 h 3645609"/>
              <a:gd name="connsiteX6" fmla="*/ 698281 w 3438240"/>
              <a:gd name="connsiteY6" fmla="*/ 1651521 h 3645609"/>
              <a:gd name="connsiteX7" fmla="*/ 181815 w 3438240"/>
              <a:gd name="connsiteY7" fmla="*/ 135986 h 3645609"/>
              <a:gd name="connsiteX0" fmla="*/ 180889 w 3437314"/>
              <a:gd name="connsiteY0" fmla="*/ 135986 h 3645609"/>
              <a:gd name="connsiteX1" fmla="*/ 1417022 w 3437314"/>
              <a:gd name="connsiteY1" fmla="*/ 635519 h 3645609"/>
              <a:gd name="connsiteX2" fmla="*/ 3118822 w 3437314"/>
              <a:gd name="connsiteY2" fmla="*/ 821787 h 3645609"/>
              <a:gd name="connsiteX3" fmla="*/ 3343053 w 3437314"/>
              <a:gd name="connsiteY3" fmla="*/ 2437280 h 3645609"/>
              <a:gd name="connsiteX4" fmla="*/ 2026622 w 3437314"/>
              <a:gd name="connsiteY4" fmla="*/ 2904588 h 3645609"/>
              <a:gd name="connsiteX5" fmla="*/ 34224 w 3437314"/>
              <a:gd name="connsiteY5" fmla="*/ 3607865 h 3645609"/>
              <a:gd name="connsiteX6" fmla="*/ 697355 w 3437314"/>
              <a:gd name="connsiteY6" fmla="*/ 1651521 h 3645609"/>
              <a:gd name="connsiteX7" fmla="*/ 180889 w 3437314"/>
              <a:gd name="connsiteY7" fmla="*/ 135986 h 3645609"/>
              <a:gd name="connsiteX0" fmla="*/ 180889 w 3378532"/>
              <a:gd name="connsiteY0" fmla="*/ 135986 h 3645609"/>
              <a:gd name="connsiteX1" fmla="*/ 1417022 w 3378532"/>
              <a:gd name="connsiteY1" fmla="*/ 635519 h 3645609"/>
              <a:gd name="connsiteX2" fmla="*/ 3118822 w 3378532"/>
              <a:gd name="connsiteY2" fmla="*/ 821787 h 3645609"/>
              <a:gd name="connsiteX3" fmla="*/ 3343053 w 3378532"/>
              <a:gd name="connsiteY3" fmla="*/ 2437280 h 3645609"/>
              <a:gd name="connsiteX4" fmla="*/ 2026622 w 3378532"/>
              <a:gd name="connsiteY4" fmla="*/ 2904588 h 3645609"/>
              <a:gd name="connsiteX5" fmla="*/ 34224 w 3378532"/>
              <a:gd name="connsiteY5" fmla="*/ 3607865 h 3645609"/>
              <a:gd name="connsiteX6" fmla="*/ 697355 w 3378532"/>
              <a:gd name="connsiteY6" fmla="*/ 1651521 h 3645609"/>
              <a:gd name="connsiteX7" fmla="*/ 180889 w 3378532"/>
              <a:gd name="connsiteY7" fmla="*/ 135986 h 3645609"/>
              <a:gd name="connsiteX0" fmla="*/ 180889 w 3401098"/>
              <a:gd name="connsiteY0" fmla="*/ 135986 h 3645676"/>
              <a:gd name="connsiteX1" fmla="*/ 1417022 w 3401098"/>
              <a:gd name="connsiteY1" fmla="*/ 635519 h 3645676"/>
              <a:gd name="connsiteX2" fmla="*/ 3118822 w 3401098"/>
              <a:gd name="connsiteY2" fmla="*/ 821787 h 3645676"/>
              <a:gd name="connsiteX3" fmla="*/ 3293892 w 3401098"/>
              <a:gd name="connsiteY3" fmla="*/ 2427448 h 3645676"/>
              <a:gd name="connsiteX4" fmla="*/ 2026622 w 3401098"/>
              <a:gd name="connsiteY4" fmla="*/ 2904588 h 3645676"/>
              <a:gd name="connsiteX5" fmla="*/ 34224 w 3401098"/>
              <a:gd name="connsiteY5" fmla="*/ 3607865 h 3645676"/>
              <a:gd name="connsiteX6" fmla="*/ 697355 w 3401098"/>
              <a:gd name="connsiteY6" fmla="*/ 1651521 h 3645676"/>
              <a:gd name="connsiteX7" fmla="*/ 180889 w 3401098"/>
              <a:gd name="connsiteY7" fmla="*/ 135986 h 3645676"/>
              <a:gd name="connsiteX0" fmla="*/ 180889 w 3364351"/>
              <a:gd name="connsiteY0" fmla="*/ 135986 h 3645676"/>
              <a:gd name="connsiteX1" fmla="*/ 1417022 w 3364351"/>
              <a:gd name="connsiteY1" fmla="*/ 635519 h 3645676"/>
              <a:gd name="connsiteX2" fmla="*/ 3118822 w 3364351"/>
              <a:gd name="connsiteY2" fmla="*/ 821787 h 3645676"/>
              <a:gd name="connsiteX3" fmla="*/ 3293892 w 3364351"/>
              <a:gd name="connsiteY3" fmla="*/ 2427448 h 3645676"/>
              <a:gd name="connsiteX4" fmla="*/ 2026622 w 3364351"/>
              <a:gd name="connsiteY4" fmla="*/ 2904588 h 3645676"/>
              <a:gd name="connsiteX5" fmla="*/ 34224 w 3364351"/>
              <a:gd name="connsiteY5" fmla="*/ 3607865 h 3645676"/>
              <a:gd name="connsiteX6" fmla="*/ 697355 w 3364351"/>
              <a:gd name="connsiteY6" fmla="*/ 1651521 h 3645676"/>
              <a:gd name="connsiteX7" fmla="*/ 180889 w 3364351"/>
              <a:gd name="connsiteY7" fmla="*/ 135986 h 3645676"/>
              <a:gd name="connsiteX0" fmla="*/ 180889 w 3330073"/>
              <a:gd name="connsiteY0" fmla="*/ 135986 h 3645676"/>
              <a:gd name="connsiteX1" fmla="*/ 1417022 w 3330073"/>
              <a:gd name="connsiteY1" fmla="*/ 635519 h 3645676"/>
              <a:gd name="connsiteX2" fmla="*/ 3118822 w 3330073"/>
              <a:gd name="connsiteY2" fmla="*/ 821787 h 3645676"/>
              <a:gd name="connsiteX3" fmla="*/ 3293892 w 3330073"/>
              <a:gd name="connsiteY3" fmla="*/ 2427448 h 3645676"/>
              <a:gd name="connsiteX4" fmla="*/ 2026622 w 3330073"/>
              <a:gd name="connsiteY4" fmla="*/ 2904588 h 3645676"/>
              <a:gd name="connsiteX5" fmla="*/ 34224 w 3330073"/>
              <a:gd name="connsiteY5" fmla="*/ 3607865 h 3645676"/>
              <a:gd name="connsiteX6" fmla="*/ 697355 w 3330073"/>
              <a:gd name="connsiteY6" fmla="*/ 1651521 h 3645676"/>
              <a:gd name="connsiteX7" fmla="*/ 180889 w 3330073"/>
              <a:gd name="connsiteY7" fmla="*/ 135986 h 364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0073" h="3645676">
                <a:moveTo>
                  <a:pt x="180889" y="135986"/>
                </a:moveTo>
                <a:cubicBezTo>
                  <a:pt x="437711" y="-324036"/>
                  <a:pt x="927367" y="521219"/>
                  <a:pt x="1417022" y="635519"/>
                </a:cubicBezTo>
                <a:cubicBezTo>
                  <a:pt x="1906677" y="749819"/>
                  <a:pt x="3336951" y="-76636"/>
                  <a:pt x="3118822" y="821787"/>
                </a:cubicBezTo>
                <a:cubicBezTo>
                  <a:pt x="2900693" y="1720210"/>
                  <a:pt x="3475925" y="2080315"/>
                  <a:pt x="3293892" y="2427448"/>
                </a:cubicBezTo>
                <a:cubicBezTo>
                  <a:pt x="3111859" y="2774581"/>
                  <a:pt x="2569900" y="2707852"/>
                  <a:pt x="2026622" y="2904588"/>
                </a:cubicBezTo>
                <a:cubicBezTo>
                  <a:pt x="1483344" y="3101324"/>
                  <a:pt x="255768" y="3816709"/>
                  <a:pt x="34224" y="3607865"/>
                </a:cubicBezTo>
                <a:cubicBezTo>
                  <a:pt x="-187320" y="3399021"/>
                  <a:pt x="740917" y="2681404"/>
                  <a:pt x="697355" y="1651521"/>
                </a:cubicBezTo>
                <a:cubicBezTo>
                  <a:pt x="693122" y="1280399"/>
                  <a:pt x="-126733" y="409742"/>
                  <a:pt x="180889" y="135986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06364C-A116-4A80-BD90-D90FA4135AAB}"/>
              </a:ext>
            </a:extLst>
          </p:cNvPr>
          <p:cNvSpPr/>
          <p:nvPr/>
        </p:nvSpPr>
        <p:spPr>
          <a:xfrm>
            <a:off x="7128563" y="5074566"/>
            <a:ext cx="540000" cy="540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11B7D1-5657-4A9B-9F55-4049F44B1D09}"/>
              </a:ext>
            </a:extLst>
          </p:cNvPr>
          <p:cNvSpPr/>
          <p:nvPr/>
        </p:nvSpPr>
        <p:spPr>
          <a:xfrm>
            <a:off x="10506520" y="4001899"/>
            <a:ext cx="540000" cy="540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4CADDAB2-7060-44ED-BF80-7174526F7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8563" y="4714079"/>
            <a:ext cx="900000" cy="900000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972335B5-EC5C-40A7-BE48-39AB2E9AD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6520" y="3693982"/>
            <a:ext cx="900000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/>
              <p:nvPr/>
            </p:nvSpPr>
            <p:spPr>
              <a:xfrm>
                <a:off x="1187091" y="4330397"/>
                <a:ext cx="3579466" cy="10132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∈ {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091" y="4330397"/>
                <a:ext cx="3579466" cy="10132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56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FF47-0B8A-45E7-A730-10AEC50A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localização da </a:t>
            </a:r>
            <a:r>
              <a:rPr lang="pt-BR" dirty="0">
                <a:solidFill>
                  <a:schemeClr val="accent6"/>
                </a:solidFill>
              </a:rPr>
              <a:t>habitação de baixa renda reforça a segregação urbana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9976F-AFB1-47F9-B09F-307ECBB90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800" dirty="0"/>
              <a:t>(BONDUKI, 2014; CARDOSO; ARAGÃO; ARAUJO, 2011; CAMPOS; MENDONÇA, 2013; FERREIRA, 2015a; MARQUES; RODRIGUES, 2013; PEQUENO; FREITAS, 2013; ROLNIK et al., 2015; </a:t>
            </a:r>
            <a:r>
              <a:rPr lang="it-IT" sz="1800" dirty="0"/>
              <a:t>AMORE; SHIMBO; RUFINO, 2015; SIGOLO, 2014)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23770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mercado imobiliário | zeis</a:t>
            </a:r>
          </a:p>
        </p:txBody>
      </p:sp>
    </p:spTree>
    <p:extLst>
      <p:ext uri="{BB962C8B-B14F-4D97-AF65-F5344CB8AC3E}">
        <p14:creationId xmlns:p14="http://schemas.microsoft.com/office/powerpoint/2010/main" val="166392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0EBB-812E-42CF-A878-D1B5D422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segregação urbana</a:t>
            </a:r>
            <a:r>
              <a:rPr lang="pt-BR" dirty="0"/>
              <a:t> é um indicador do </a:t>
            </a:r>
            <a:r>
              <a:rPr lang="pt-BR" dirty="0">
                <a:solidFill>
                  <a:schemeClr val="accent6"/>
                </a:solidFill>
              </a:rPr>
              <a:t>nível de separação entre grupos</a:t>
            </a:r>
            <a:r>
              <a:rPr lang="pt-BR" dirty="0"/>
              <a:t> sociais </a:t>
            </a:r>
            <a:r>
              <a:rPr lang="pt-BR" dirty="0">
                <a:solidFill>
                  <a:schemeClr val="accent6"/>
                </a:solidFill>
              </a:rPr>
              <a:t>no espaço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8D70C-BBB0-4026-9DE7-C23E5DF0A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(FEITOSA et al., 2007; MARQUES; RODRIGUES, 2013)</a:t>
            </a:r>
          </a:p>
        </p:txBody>
      </p:sp>
    </p:spTree>
    <p:extLst>
      <p:ext uri="{BB962C8B-B14F-4D97-AF65-F5344CB8AC3E}">
        <p14:creationId xmlns:p14="http://schemas.microsoft.com/office/powerpoint/2010/main" val="793713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7850-E2E1-44FD-8396-B74F9F6E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isolamento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B42A2-F1C3-4604-90E8-ABBA70118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0CBA1EA8-777F-4E4F-8AB3-DC3E3AA0BAEE}"/>
              </a:ext>
            </a:extLst>
          </p:cNvPr>
          <p:cNvSpPr/>
          <p:nvPr/>
        </p:nvSpPr>
        <p:spPr>
          <a:xfrm>
            <a:off x="3919659" y="312517"/>
            <a:ext cx="5718905" cy="571890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374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medidas | </a:t>
            </a:r>
            <a:r>
              <a:rPr lang="pt-BR" dirty="0"/>
              <a:t>simulação</a:t>
            </a:r>
          </a:p>
        </p:txBody>
      </p:sp>
    </p:spTree>
    <p:extLst>
      <p:ext uri="{BB962C8B-B14F-4D97-AF65-F5344CB8AC3E}">
        <p14:creationId xmlns:p14="http://schemas.microsoft.com/office/powerpoint/2010/main" val="3029400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9EEA-64E5-4BFD-ACE6-4824704E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lote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quanto podemos aproveitar?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como vamos aproveitar?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qual é o limite de UH propostas?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como é feita a escolha?</a:t>
            </a:r>
          </a:p>
        </p:txBody>
      </p:sp>
      <p:pic>
        <p:nvPicPr>
          <p:cNvPr id="19" name="Content Placeholder 15">
            <a:extLst>
              <a:ext uri="{FF2B5EF4-FFF2-40B4-BE49-F238E27FC236}">
                <a16:creationId xmlns:a16="http://schemas.microsoft.com/office/drawing/2014/main" id="{438050ED-C98C-46A8-85C3-C259D221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9288" y="2420821"/>
            <a:ext cx="3960000" cy="20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2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6A3D45E5-A343-4ADA-9176-FE0054B6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3661902"/>
            <a:ext cx="4320000" cy="2830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405A34-B09F-4F81-BCED-BB78D6B80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2771130"/>
            <a:ext cx="4320000" cy="3721744"/>
          </a:xfrm>
          <a:prstGeom prst="rect">
            <a:avLst/>
          </a:prstGeom>
        </p:spPr>
      </p:pic>
      <p:pic>
        <p:nvPicPr>
          <p:cNvPr id="9" name="Content Placeholder 15" descr="A picture containing table&#10;&#10;Description automatically generated">
            <a:extLst>
              <a:ext uri="{FF2B5EF4-FFF2-40B4-BE49-F238E27FC236}">
                <a16:creationId xmlns:a16="http://schemas.microsoft.com/office/drawing/2014/main" id="{2AE44431-57D9-412E-8CE0-2E1C7D500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2116685"/>
            <a:ext cx="4320000" cy="43761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66910B-5B9A-4ED3-A5CA-41BD11D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/>
              <a:t>quanto podemos aproveitar?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43BC64-FD91-4B5C-8DA0-4FA0A1C887E1}"/>
                  </a:ext>
                </a:extLst>
              </p:cNvPr>
              <p:cNvSpPr txBox="1"/>
              <p:nvPr/>
            </p:nvSpPr>
            <p:spPr>
              <a:xfrm>
                <a:off x="838200" y="3562056"/>
                <a:ext cx="5608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𝑃𝑜𝑡𝑒𝑛𝑐𝑖𝑎𝑙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𝑐𝑜𝑛𝑠𝑡𝑟𝑢𝑡𝑖𝑣𝑜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𝑡𝑒𝑟𝑟𝑒𝑛𝑜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43BC64-FD91-4B5C-8DA0-4FA0A1C88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62056"/>
                <a:ext cx="5608320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59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66910B-5B9A-4ED3-A5CA-41BD11D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dirty="0"/>
              <a:t>1º parâmetro: CA</a:t>
            </a:r>
          </a:p>
        </p:txBody>
      </p: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6A3D45E5-A343-4ADA-9176-FE0054B6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2" y="3661904"/>
            <a:ext cx="4319998" cy="2830971"/>
          </a:xfrm>
          <a:prstGeom prst="rect">
            <a:avLst/>
          </a:prstGeom>
        </p:spPr>
      </p:pic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98F51459-5E31-4C52-8D47-FB7E39A9C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2116685"/>
            <a:ext cx="4320000" cy="43761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591ED2-AC50-44EE-8866-4D7FDEFF2CC4}"/>
              </a:ext>
            </a:extLst>
          </p:cNvPr>
          <p:cNvSpPr txBox="1"/>
          <p:nvPr/>
        </p:nvSpPr>
        <p:spPr>
          <a:xfrm>
            <a:off x="1096250" y="1586222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básico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43139-2191-4DC8-82BF-E16DCE6B1B73}"/>
              </a:ext>
            </a:extLst>
          </p:cNvPr>
          <p:cNvSpPr txBox="1"/>
          <p:nvPr/>
        </p:nvSpPr>
        <p:spPr>
          <a:xfrm>
            <a:off x="7291848" y="1586222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máximo</a:t>
            </a:r>
          </a:p>
        </p:txBody>
      </p:sp>
    </p:spTree>
    <p:extLst>
      <p:ext uri="{BB962C8B-B14F-4D97-AF65-F5344CB8AC3E}">
        <p14:creationId xmlns:p14="http://schemas.microsoft.com/office/powerpoint/2010/main" val="1695154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8C951748-5A6B-498A-A679-BA407CA5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2212" y="2116685"/>
            <a:ext cx="4395786" cy="437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7D021-0103-41D6-BAD6-F9B44BD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como vamos aproveitar?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06F0B9E8-C44C-4589-8C19-65EE37ACB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981893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11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83FBD4D0-61E9-4DCE-B2FE-7B9413BCB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12" y="2115274"/>
            <a:ext cx="4442074" cy="437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7D021-0103-41D6-BAD6-F9B44BD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como vamos aproveitar?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HMP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5CC4F322-F0CE-4497-9D4D-5E99029E7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75118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602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7880AB20-AC60-4671-B42E-D2AA1709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12" y="2116685"/>
            <a:ext cx="4442074" cy="437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7D021-0103-41D6-BAD6-F9B44BD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como vamos aproveitar?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HMP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alto padrão</a:t>
            </a:r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AF5DE7AD-9631-48FB-8FA8-6EB30C6AF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75118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331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2A7363-11C1-4B27-B1DB-C0EA96F3E25E}"/>
              </a:ext>
            </a:extLst>
          </p:cNvPr>
          <p:cNvSpPr txBox="1"/>
          <p:nvPr/>
        </p:nvSpPr>
        <p:spPr>
          <a:xfrm>
            <a:off x="1271472" y="1179822"/>
            <a:ext cx="345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28DB7-1624-42F1-B4D4-30B2F240D741}"/>
              </a:ext>
            </a:extLst>
          </p:cNvPr>
          <p:cNvSpPr txBox="1"/>
          <p:nvPr/>
        </p:nvSpPr>
        <p:spPr>
          <a:xfrm>
            <a:off x="7575226" y="1179822"/>
            <a:ext cx="34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alto padrão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5868B6-44BB-4182-ADD8-677ACC32FC45}"/>
              </a:ext>
            </a:extLst>
          </p:cNvPr>
          <p:cNvSpPr txBox="1"/>
          <p:nvPr/>
        </p:nvSpPr>
        <p:spPr>
          <a:xfrm>
            <a:off x="4369274" y="1179822"/>
            <a:ext cx="3453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HMP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1F072DB-B0EF-4D4C-BD16-4AFB8B297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2º parâmetro: % de cada tipo </a:t>
            </a:r>
          </a:p>
        </p:txBody>
      </p:sp>
      <p:pic>
        <p:nvPicPr>
          <p:cNvPr id="6" name="Picture 5" descr="A picture containing table, stool, ottoman, drawing&#10;&#10;Description automatically generated">
            <a:extLst>
              <a:ext uri="{FF2B5EF4-FFF2-40B4-BE49-F238E27FC236}">
                <a16:creationId xmlns:a16="http://schemas.microsoft.com/office/drawing/2014/main" id="{B9F745CC-EC9E-4B23-BE68-4AFFF8DAB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46" y="2109442"/>
            <a:ext cx="2604969" cy="3944573"/>
          </a:xfrm>
          <a:prstGeom prst="rect">
            <a:avLst/>
          </a:prstGeom>
        </p:spPr>
      </p:pic>
      <p:pic>
        <p:nvPicPr>
          <p:cNvPr id="17" name="Picture 16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3A69FFFD-2917-42C4-9DBC-08587EF25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61" y="2108929"/>
            <a:ext cx="2605647" cy="3945600"/>
          </a:xfrm>
          <a:prstGeom prst="rect">
            <a:avLst/>
          </a:prstGeom>
        </p:spPr>
      </p:pic>
      <p:pic>
        <p:nvPicPr>
          <p:cNvPr id="15" name="Picture 14" descr="A picture containing table, drawing, game&#10;&#10;Description automatically generated">
            <a:extLst>
              <a:ext uri="{FF2B5EF4-FFF2-40B4-BE49-F238E27FC236}">
                <a16:creationId xmlns:a16="http://schemas.microsoft.com/office/drawing/2014/main" id="{08307678-F07D-412B-AFC7-B187342A5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77" y="2116685"/>
            <a:ext cx="2605647" cy="3945600"/>
          </a:xfrm>
          <a:prstGeom prst="rect">
            <a:avLst/>
          </a:prstGeom>
        </p:spPr>
      </p:pic>
      <p:graphicFrame>
        <p:nvGraphicFramePr>
          <p:cNvPr id="10" name="Table 23">
            <a:extLst>
              <a:ext uri="{FF2B5EF4-FFF2-40B4-BE49-F238E27FC236}">
                <a16:creationId xmlns:a16="http://schemas.microsoft.com/office/drawing/2014/main" id="{571C5EFC-38E9-4A70-B32A-BA9C4F0A4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75118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76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 descr="A close up of a logo&#10;&#10;Description automatically generated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A6E9003-1E8C-47C9-9120-B67A32EA5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8569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01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355E16-2CF1-4EED-81D6-21E8E6FC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cenários</a:t>
            </a:r>
          </a:p>
        </p:txBody>
      </p:sp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8C951748-5A6B-498A-A679-BA407CA5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8021" y="2116685"/>
            <a:ext cx="1421511" cy="1440000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7D985C90-E13E-4749-ACD1-6AA13027D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820" y="2116685"/>
            <a:ext cx="1421510" cy="1440000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2BD48131-B31B-4683-B8C9-9FD33469C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8969" y="2116685"/>
            <a:ext cx="1421510" cy="14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2A7363-11C1-4B27-B1DB-C0EA96F3E25E}"/>
              </a:ext>
            </a:extLst>
          </p:cNvPr>
          <p:cNvSpPr txBox="1"/>
          <p:nvPr/>
        </p:nvSpPr>
        <p:spPr>
          <a:xfrm>
            <a:off x="1982075" y="1648444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28DB7-1624-42F1-B4D4-30B2F240D741}"/>
              </a:ext>
            </a:extLst>
          </p:cNvPr>
          <p:cNvSpPr txBox="1"/>
          <p:nvPr/>
        </p:nvSpPr>
        <p:spPr>
          <a:xfrm>
            <a:off x="8082423" y="1586222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alto padrão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5868B6-44BB-4182-ADD8-677ACC32FC45}"/>
              </a:ext>
            </a:extLst>
          </p:cNvPr>
          <p:cNvSpPr txBox="1"/>
          <p:nvPr/>
        </p:nvSpPr>
        <p:spPr>
          <a:xfrm>
            <a:off x="4984623" y="1593465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HMP</a:t>
            </a:r>
          </a:p>
        </p:txBody>
      </p:sp>
      <p:pic>
        <p:nvPicPr>
          <p:cNvPr id="14" name="Content Placeholder 15">
            <a:extLst>
              <a:ext uri="{FF2B5EF4-FFF2-40B4-BE49-F238E27FC236}">
                <a16:creationId xmlns:a16="http://schemas.microsoft.com/office/drawing/2014/main" id="{5ACF4473-A3EE-4553-8E74-2ED6A19D4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2" y="3814304"/>
            <a:ext cx="1422000" cy="931862"/>
          </a:xfrm>
          <a:prstGeom prst="rect">
            <a:avLst/>
          </a:prstGeom>
        </p:spPr>
      </p:pic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DB053CE8-43EA-4CC6-B56D-24E3A315D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2" y="5030198"/>
            <a:ext cx="1422000" cy="14404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97DD8B-3CDC-4A63-967E-FE711FD5C8C2}"/>
              </a:ext>
            </a:extLst>
          </p:cNvPr>
          <p:cNvSpPr txBox="1"/>
          <p:nvPr/>
        </p:nvSpPr>
        <p:spPr>
          <a:xfrm rot="16200000">
            <a:off x="-169717" y="3803184"/>
            <a:ext cx="1263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CA básico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66C95-BF54-4FDF-A7E4-E0251A2A27AA}"/>
              </a:ext>
            </a:extLst>
          </p:cNvPr>
          <p:cNvSpPr txBox="1"/>
          <p:nvPr/>
        </p:nvSpPr>
        <p:spPr>
          <a:xfrm rot="16200000">
            <a:off x="-243193" y="5273393"/>
            <a:ext cx="1440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CA máximo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84210-E2C9-45A0-AC65-F084206CC581}"/>
              </a:ext>
            </a:extLst>
          </p:cNvPr>
          <p:cNvSpPr txBox="1"/>
          <p:nvPr/>
        </p:nvSpPr>
        <p:spPr>
          <a:xfrm>
            <a:off x="3078022" y="4049402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6FFDC3-F288-4550-8B2F-CDC26CA2A7E6}"/>
              </a:ext>
            </a:extLst>
          </p:cNvPr>
          <p:cNvSpPr txBox="1"/>
          <p:nvPr/>
        </p:nvSpPr>
        <p:spPr>
          <a:xfrm>
            <a:off x="3078021" y="5519613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269C73-C9AB-4907-8DB8-EF2B1800F319}"/>
              </a:ext>
            </a:extLst>
          </p:cNvPr>
          <p:cNvSpPr txBox="1"/>
          <p:nvPr/>
        </p:nvSpPr>
        <p:spPr>
          <a:xfrm>
            <a:off x="6175821" y="4049402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AAA819-0FDA-41CA-AA0C-CA454368F30A}"/>
              </a:ext>
            </a:extLst>
          </p:cNvPr>
          <p:cNvSpPr txBox="1"/>
          <p:nvPr/>
        </p:nvSpPr>
        <p:spPr>
          <a:xfrm>
            <a:off x="6175820" y="5519613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BEABD-A48F-4ACE-9D8D-82368636D523}"/>
              </a:ext>
            </a:extLst>
          </p:cNvPr>
          <p:cNvSpPr txBox="1"/>
          <p:nvPr/>
        </p:nvSpPr>
        <p:spPr>
          <a:xfrm>
            <a:off x="9268970" y="4049402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D32B4F-6125-49FF-8EDE-2405C693F71A}"/>
              </a:ext>
            </a:extLst>
          </p:cNvPr>
          <p:cNvSpPr txBox="1"/>
          <p:nvPr/>
        </p:nvSpPr>
        <p:spPr>
          <a:xfrm>
            <a:off x="9268969" y="5519613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6</a:t>
            </a:r>
          </a:p>
        </p:txBody>
      </p:sp>
      <p:graphicFrame>
        <p:nvGraphicFramePr>
          <p:cNvPr id="19" name="Table 23">
            <a:extLst>
              <a:ext uri="{FF2B5EF4-FFF2-40B4-BE49-F238E27FC236}">
                <a16:creationId xmlns:a16="http://schemas.microsoft.com/office/drawing/2014/main" id="{EF4A357C-0109-4BD3-B817-E700835AD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88286"/>
              </p:ext>
            </p:extLst>
          </p:nvPr>
        </p:nvGraphicFramePr>
        <p:xfrm>
          <a:off x="990602" y="2150885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07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56D57DC-829D-4551-9789-B571DEC356C9}"/>
              </a:ext>
            </a:extLst>
          </p:cNvPr>
          <p:cNvSpPr txBox="1"/>
          <p:nvPr/>
        </p:nvSpPr>
        <p:spPr>
          <a:xfrm>
            <a:off x="1045708" y="2134886"/>
            <a:ext cx="1263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CA básico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51798-4C9E-461E-81CA-752961330C63}"/>
              </a:ext>
            </a:extLst>
          </p:cNvPr>
          <p:cNvSpPr txBox="1"/>
          <p:nvPr/>
        </p:nvSpPr>
        <p:spPr>
          <a:xfrm>
            <a:off x="868280" y="3285204"/>
            <a:ext cx="1440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CA máximo</a:t>
            </a:r>
          </a:p>
        </p:txBody>
      </p:sp>
      <p:pic>
        <p:nvPicPr>
          <p:cNvPr id="13" name="Content Placeholder 15">
            <a:extLst>
              <a:ext uri="{FF2B5EF4-FFF2-40B4-BE49-F238E27FC236}">
                <a16:creationId xmlns:a16="http://schemas.microsoft.com/office/drawing/2014/main" id="{25229224-00A6-4B29-B8A6-A490A06E9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171" y="2258067"/>
            <a:ext cx="1080000" cy="707744"/>
          </a:xfrm>
          <a:prstGeom prst="rect">
            <a:avLst/>
          </a:prstGeom>
        </p:spPr>
      </p:pic>
      <p:pic>
        <p:nvPicPr>
          <p:cNvPr id="14" name="Content Placeholder 15">
            <a:extLst>
              <a:ext uri="{FF2B5EF4-FFF2-40B4-BE49-F238E27FC236}">
                <a16:creationId xmlns:a16="http://schemas.microsoft.com/office/drawing/2014/main" id="{7AC3E5DA-A31B-413E-AAD5-ACEDF0C93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171" y="3280123"/>
            <a:ext cx="1080000" cy="1094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8819BA-1651-44D8-BAE5-3B812726AD7C}"/>
              </a:ext>
            </a:extLst>
          </p:cNvPr>
          <p:cNvSpPr txBox="1"/>
          <p:nvPr/>
        </p:nvSpPr>
        <p:spPr>
          <a:xfrm>
            <a:off x="868280" y="4435522"/>
            <a:ext cx="1440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% mín 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24663-17AA-4BDA-AA19-03C768058DA5}"/>
              </a:ext>
            </a:extLst>
          </p:cNvPr>
          <p:cNvSpPr txBox="1"/>
          <p:nvPr/>
        </p:nvSpPr>
        <p:spPr>
          <a:xfrm>
            <a:off x="470517" y="5585841"/>
            <a:ext cx="1838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% mín HIS + HMP</a:t>
            </a:r>
          </a:p>
        </p:txBody>
      </p:sp>
      <p:pic>
        <p:nvPicPr>
          <p:cNvPr id="17" name="Picture 16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FAB87B86-D006-4117-ACD6-F124126E6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1" y="4435522"/>
            <a:ext cx="1080000" cy="1094048"/>
          </a:xfrm>
          <a:prstGeom prst="rect">
            <a:avLst/>
          </a:prstGeom>
        </p:spPr>
      </p:pic>
      <p:pic>
        <p:nvPicPr>
          <p:cNvPr id="19" name="Picture 18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FB9C1B4F-7C1E-4A5D-89DD-AA7B1A6DD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1" y="5585841"/>
            <a:ext cx="1080000" cy="10940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B8E53C-B703-4CD4-950C-AF62BDDE4F4E}"/>
              </a:ext>
            </a:extLst>
          </p:cNvPr>
          <p:cNvSpPr txBox="1"/>
          <p:nvPr/>
        </p:nvSpPr>
        <p:spPr>
          <a:xfrm>
            <a:off x="4967468" y="1213634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ZEIS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9437D9-261B-4770-B04C-E7FDC526A127}"/>
              </a:ext>
            </a:extLst>
          </p:cNvPr>
          <p:cNvSpPr txBox="1"/>
          <p:nvPr/>
        </p:nvSpPr>
        <p:spPr>
          <a:xfrm>
            <a:off x="7320833" y="1213634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ZEIS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DCBCF-E4F2-4F6D-AFA5-67FB58526B33}"/>
              </a:ext>
            </a:extLst>
          </p:cNvPr>
          <p:cNvSpPr txBox="1"/>
          <p:nvPr/>
        </p:nvSpPr>
        <p:spPr>
          <a:xfrm>
            <a:off x="9674197" y="1213634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ZEIS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55E60-E99A-41A9-A8DD-794526C02391}"/>
              </a:ext>
            </a:extLst>
          </p:cNvPr>
          <p:cNvSpPr txBox="1"/>
          <p:nvPr/>
        </p:nvSpPr>
        <p:spPr>
          <a:xfrm>
            <a:off x="4967468" y="23337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DDEEB-B195-40E6-A3FD-0E939D93B148}"/>
              </a:ext>
            </a:extLst>
          </p:cNvPr>
          <p:cNvSpPr txBox="1"/>
          <p:nvPr/>
        </p:nvSpPr>
        <p:spPr>
          <a:xfrm>
            <a:off x="7320833" y="23337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CBDDC7-C4FA-4D17-8AE9-C5EEB3347BB9}"/>
              </a:ext>
            </a:extLst>
          </p:cNvPr>
          <p:cNvSpPr txBox="1"/>
          <p:nvPr/>
        </p:nvSpPr>
        <p:spPr>
          <a:xfrm>
            <a:off x="9674197" y="23337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47177-F3FD-4B27-A24D-F8108D4E2645}"/>
              </a:ext>
            </a:extLst>
          </p:cNvPr>
          <p:cNvSpPr txBox="1"/>
          <p:nvPr/>
        </p:nvSpPr>
        <p:spPr>
          <a:xfrm>
            <a:off x="4967468" y="348731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2,5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A9CC6D-51D6-4706-A3D6-973556B1284A}"/>
              </a:ext>
            </a:extLst>
          </p:cNvPr>
          <p:cNvSpPr txBox="1"/>
          <p:nvPr/>
        </p:nvSpPr>
        <p:spPr>
          <a:xfrm>
            <a:off x="7320833" y="348731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F5C1A1-52D1-442C-9B65-2B3A58BB33F5}"/>
              </a:ext>
            </a:extLst>
          </p:cNvPr>
          <p:cNvSpPr txBox="1"/>
          <p:nvPr/>
        </p:nvSpPr>
        <p:spPr>
          <a:xfrm>
            <a:off x="9674197" y="348731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D6B25A-BD44-45F7-AA25-1B01A59B3E40}"/>
              </a:ext>
            </a:extLst>
          </p:cNvPr>
          <p:cNvSpPr txBox="1"/>
          <p:nvPr/>
        </p:nvSpPr>
        <p:spPr>
          <a:xfrm>
            <a:off x="4967468" y="462523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92191C-9A9F-4E3A-9AC7-AE94540B0E05}"/>
              </a:ext>
            </a:extLst>
          </p:cNvPr>
          <p:cNvSpPr txBox="1"/>
          <p:nvPr/>
        </p:nvSpPr>
        <p:spPr>
          <a:xfrm>
            <a:off x="7320833" y="462523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342266-EE96-44A5-928A-B44EBC52D468}"/>
              </a:ext>
            </a:extLst>
          </p:cNvPr>
          <p:cNvSpPr txBox="1"/>
          <p:nvPr/>
        </p:nvSpPr>
        <p:spPr>
          <a:xfrm>
            <a:off x="9674197" y="462523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70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BFB63D-6C63-4DDE-B6BD-FE43DF1D133E}"/>
              </a:ext>
            </a:extLst>
          </p:cNvPr>
          <p:cNvSpPr txBox="1"/>
          <p:nvPr/>
        </p:nvSpPr>
        <p:spPr>
          <a:xfrm>
            <a:off x="4967468" y="576315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6F66A1-3845-4588-AC63-7AAF0D828483}"/>
              </a:ext>
            </a:extLst>
          </p:cNvPr>
          <p:cNvSpPr txBox="1"/>
          <p:nvPr/>
        </p:nvSpPr>
        <p:spPr>
          <a:xfrm>
            <a:off x="7320833" y="576315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80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C3AB20-E0AE-48B9-8CF8-9EB074EE58BC}"/>
              </a:ext>
            </a:extLst>
          </p:cNvPr>
          <p:cNvSpPr txBox="1"/>
          <p:nvPr/>
        </p:nvSpPr>
        <p:spPr>
          <a:xfrm>
            <a:off x="9674197" y="576315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70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1FCB6-D6D9-40D9-8E82-F46E0BBD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</a:t>
            </a:r>
          </a:p>
        </p:txBody>
      </p:sp>
    </p:spTree>
    <p:extLst>
      <p:ext uri="{BB962C8B-B14F-4D97-AF65-F5344CB8AC3E}">
        <p14:creationId xmlns:p14="http://schemas.microsoft.com/office/powerpoint/2010/main" val="2319918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drawing&#10;&#10;Description automatically generated">
            <a:extLst>
              <a:ext uri="{FF2B5EF4-FFF2-40B4-BE49-F238E27FC236}">
                <a16:creationId xmlns:a16="http://schemas.microsoft.com/office/drawing/2014/main" id="{B4DE454D-AD67-494E-9DFD-4C2B8C06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5193628"/>
            <a:ext cx="1800000" cy="916526"/>
          </a:xfrm>
          <a:prstGeom prst="rect">
            <a:avLst/>
          </a:prstGeom>
        </p:spPr>
      </p:pic>
      <p:pic>
        <p:nvPicPr>
          <p:cNvPr id="6" name="Picture 5" descr="A picture containing drawing, computer&#10;&#10;Description automatically generated">
            <a:extLst>
              <a:ext uri="{FF2B5EF4-FFF2-40B4-BE49-F238E27FC236}">
                <a16:creationId xmlns:a16="http://schemas.microsoft.com/office/drawing/2014/main" id="{2EDC583F-B935-4A7D-AA09-556598968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2128784"/>
            <a:ext cx="1800000" cy="91652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6022BB3-D28E-4B41-B1DD-C8F929999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3661206"/>
            <a:ext cx="1800000" cy="9165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35846FD-9596-4653-9CB6-E14512C1ECAC}"/>
              </a:ext>
            </a:extLst>
          </p:cNvPr>
          <p:cNvSpPr txBox="1"/>
          <p:nvPr/>
        </p:nvSpPr>
        <p:spPr>
          <a:xfrm>
            <a:off x="7526946" y="2325437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37m²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F90912-6BF0-4F69-A51F-E6BE5F48C288}"/>
              </a:ext>
            </a:extLst>
          </p:cNvPr>
          <p:cNvSpPr txBox="1"/>
          <p:nvPr/>
        </p:nvSpPr>
        <p:spPr>
          <a:xfrm>
            <a:off x="7526946" y="3857859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46m²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6C342-ED1F-403D-9BA0-12F35E584192}"/>
              </a:ext>
            </a:extLst>
          </p:cNvPr>
          <p:cNvSpPr txBox="1"/>
          <p:nvPr/>
        </p:nvSpPr>
        <p:spPr>
          <a:xfrm>
            <a:off x="7526946" y="53902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90m²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7C2BF4-1131-442A-8AFF-5CC9D24C79D0}"/>
              </a:ext>
            </a:extLst>
          </p:cNvPr>
          <p:cNvSpPr txBox="1"/>
          <p:nvPr/>
        </p:nvSpPr>
        <p:spPr>
          <a:xfrm>
            <a:off x="2441694" y="2325437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HIS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FA4B39-E61C-48E9-85C0-CF90C85E2A7F}"/>
              </a:ext>
            </a:extLst>
          </p:cNvPr>
          <p:cNvSpPr txBox="1"/>
          <p:nvPr/>
        </p:nvSpPr>
        <p:spPr>
          <a:xfrm>
            <a:off x="2441694" y="3857859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HMP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EB6603-7E33-42A9-A2DA-7BC35E8EF301}"/>
              </a:ext>
            </a:extLst>
          </p:cNvPr>
          <p:cNvSpPr txBox="1"/>
          <p:nvPr/>
        </p:nvSpPr>
        <p:spPr>
          <a:xfrm>
            <a:off x="1747520" y="5390281"/>
            <a:ext cx="195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alto padrão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8304B-BFB9-4583-BFB1-3E242938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 | área útil</a:t>
            </a:r>
          </a:p>
        </p:txBody>
      </p:sp>
    </p:spTree>
    <p:extLst>
      <p:ext uri="{BB962C8B-B14F-4D97-AF65-F5344CB8AC3E}">
        <p14:creationId xmlns:p14="http://schemas.microsoft.com/office/powerpoint/2010/main" val="3718983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43A4-E920-4686-8CEA-341D55D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é o limite de UH propostas?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66941D88-CF0A-4BFC-BB2D-41BDBE34460F}"/>
              </a:ext>
            </a:extLst>
          </p:cNvPr>
          <p:cNvSpPr/>
          <p:nvPr/>
        </p:nvSpPr>
        <p:spPr>
          <a:xfrm>
            <a:off x="7958999" y="1108922"/>
            <a:ext cx="3599727" cy="3599727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713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32325F4-05AB-4E80-885C-2854424F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30" y="3016054"/>
            <a:ext cx="4962916" cy="28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47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CCBD64-CAC2-41CF-96CA-89D07BD3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30" y="3016054"/>
            <a:ext cx="4962916" cy="2852934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E7084D-BE20-4724-B41F-9380B91CD101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EFA5BB7-E89E-496F-8D0E-DB27EAAFEED7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EFA5BB7-E89E-496F-8D0E-DB27EAAFE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A0B2F1B4-2682-4790-867D-795C733E10B5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D9ED89-BADE-4C31-88FE-CE17508C77AE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511554-A25C-4F51-B190-CFED693BB2BE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3F5435-842D-4EC4-9741-92B4DA1BF52F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AB1F4C-5AAB-4892-A790-DCD407A656A1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499232-C01B-48DA-9504-0F59AA3BEE83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3AEC9C-D3BE-4913-8CF8-6BD1336878D4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797288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02CCA-6E80-4EFD-9453-005EACDE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1AB1C4-9B82-43AB-8520-28920D35544E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9399DC3-3BF2-42D9-A3EC-AA2A3F868445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EFB16D-B9E9-4A1B-83D2-2062E681CFB7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8F5C7E-909D-4164-BC58-E80C25D34ACD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31CC3-3765-4715-B872-133BB5114CE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2">
            <a:extLst>
              <a:ext uri="{FF2B5EF4-FFF2-40B4-BE49-F238E27FC236}">
                <a16:creationId xmlns:a16="http://schemas.microsoft.com/office/drawing/2014/main" id="{F4F49B02-3E20-48DD-8F2C-C2E5C6E4031A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E224DB-C13C-402A-B4EC-874144AA424F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F0259C-31A1-406F-B67C-D6DA043A8A03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567203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02CCA-6E80-4EFD-9453-005EACDE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1AB1C4-9B82-43AB-8520-28920D35544E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9399DC3-3BF2-42D9-A3EC-AA2A3F868445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EFB16D-B9E9-4A1B-83D2-2062E681CFB7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8F5C7E-909D-4164-BC58-E80C25D34ACD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31CC3-3765-4715-B872-133BB5114CE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2">
            <a:extLst>
              <a:ext uri="{FF2B5EF4-FFF2-40B4-BE49-F238E27FC236}">
                <a16:creationId xmlns:a16="http://schemas.microsoft.com/office/drawing/2014/main" id="{F4F49B02-3E20-48DD-8F2C-C2E5C6E4031A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E224DB-C13C-402A-B4EC-874144AA424F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/>
                </a:solidFill>
              </a:rPr>
              <a:t>Sim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F0259C-31A1-406F-B67C-D6DA043A8A03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1589729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EDC2DF-583A-402C-85D9-101FEFCE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D4E00F-2B73-400A-8588-A20759F02090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E70F703-A006-4A62-91B6-97BA92F82FB9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E70F703-A006-4A62-91B6-97BA92F82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B9C9CBC-6676-4C22-B2CE-75FD14E51D5C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DA69DE-835F-4881-BB2F-DC6827D441C0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53DD50-CF03-4D74-8DBD-73B44239A196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FE5B0-97D1-4B81-B426-D86A8A133369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35C377D6-81E5-4CCA-8F95-B98A5191FCB6}"/>
              </a:ext>
            </a:extLst>
          </p:cNvPr>
          <p:cNvCxnSpPr>
            <a:cxnSpLocks/>
            <a:stCxn id="13" idx="1"/>
            <a:endCxn id="12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FA8247-8FCC-4592-812B-2D9C69AFD95D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20BA3-C850-4A6D-A469-FD851314CE15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4126361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2623BE-4450-4DAB-A15A-DDC08B8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E3A65-6F4C-41F9-B978-0A87389B9179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3FF220-6384-46E8-8390-0FC92AE83308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91C6B2-C801-4389-9E3F-83825BC215E3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0E69-B16C-4293-84C1-11F551C1522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B35C9-0D3B-4A36-BCDD-A8B3BFFD10A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64531E-7876-45B5-BD50-BD944A7D4723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4443AD-938F-44DC-A919-68B39DF90AF2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C309F-A635-447E-BEC2-281F5A741716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124744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F25A85F-220D-4ABC-8FEB-D81F780C5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183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2623BE-4450-4DAB-A15A-DDC08B8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E3A65-6F4C-41F9-B978-0A87389B9179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3FF220-6384-46E8-8390-0FC92AE83308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91C6B2-C801-4389-9E3F-83825BC215E3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0E69-B16C-4293-84C1-11F551C1522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B35C9-0D3B-4A36-BCDD-A8B3BFFD10A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64531E-7876-45B5-BD50-BD944A7D4723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4443AD-938F-44DC-A919-68B39DF90AF2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C309F-A635-447E-BEC2-281F5A741716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/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874781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2623BE-4450-4DAB-A15A-DDC08B8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E3A65-6F4C-41F9-B978-0A87389B9179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3FF220-6384-46E8-8390-0FC92AE83308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91C6B2-C801-4389-9E3F-83825BC215E3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0E69-B16C-4293-84C1-11F551C1522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B35C9-0D3B-4A36-BCDD-A8B3BFFD10A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64531E-7876-45B5-BD50-BD944A7D4723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4443AD-938F-44DC-A919-68B39DF90AF2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C309F-A635-447E-BEC2-281F5A741716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/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517719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2623BE-4450-4DAB-A15A-DDC08B8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E3A65-6F4C-41F9-B978-0A87389B9179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3FF220-6384-46E8-8390-0FC92AE83308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91C6B2-C801-4389-9E3F-83825BC215E3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solidFill>
            <a:schemeClr val="tx2"/>
          </a:solidFill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0E69-B16C-4293-84C1-11F551C1522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B35C9-0D3B-4A36-BCDD-A8B3BFFD10A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64531E-7876-45B5-BD50-BD944A7D4723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4443AD-938F-44DC-A919-68B39DF90AF2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C309F-A635-447E-BEC2-281F5A741716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2670734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pmcmv em msp | uso de zeis</a:t>
            </a:r>
          </a:p>
        </p:txBody>
      </p:sp>
    </p:spTree>
    <p:extLst>
      <p:ext uri="{BB962C8B-B14F-4D97-AF65-F5344CB8AC3E}">
        <p14:creationId xmlns:p14="http://schemas.microsoft.com/office/powerpoint/2010/main" val="2667609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pmcmv em msp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| uso de zeis</a:t>
            </a:r>
          </a:p>
        </p:txBody>
      </p:sp>
    </p:spTree>
    <p:extLst>
      <p:ext uri="{BB962C8B-B14F-4D97-AF65-F5344CB8AC3E}">
        <p14:creationId xmlns:p14="http://schemas.microsoft.com/office/powerpoint/2010/main" val="991904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E2A39-0A6F-4183-936F-09FE75B5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acessibilidade x segregação | bivariado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EFCE8A-81F5-4602-8CEA-0B440768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17" y="1163637"/>
            <a:ext cx="10022115" cy="55118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F9495C-BC2B-43F5-AD98-B64AF6408D3F}"/>
              </a:ext>
            </a:extLst>
          </p:cNvPr>
          <p:cNvSpPr txBox="1"/>
          <p:nvPr/>
        </p:nvSpPr>
        <p:spPr>
          <a:xfrm>
            <a:off x="257175" y="1409700"/>
            <a:ext cx="263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asda</a:t>
            </a: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2A0BEE7-C678-4E0F-B3CF-E87443C9ACBD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901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E2A39-0A6F-4183-936F-09FE75B5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acessibilidade x segregação | LISA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9EFCE8A-81F5-4602-8CEA-0B440768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9817" y="1163637"/>
            <a:ext cx="10022115" cy="55117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65D05-88AC-4B29-B9B5-8E4804FD8FFA}"/>
              </a:ext>
            </a:extLst>
          </p:cNvPr>
          <p:cNvSpPr txBox="1"/>
          <p:nvPr/>
        </p:nvSpPr>
        <p:spPr>
          <a:xfrm>
            <a:off x="257175" y="1409700"/>
            <a:ext cx="263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asda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AC47C9C-3868-468B-8D1A-0E588C6F6E81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787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F628-8240-41F0-A363-4F5D610C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do PMCMV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A4D488-7664-4005-9DF0-8350C6844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496720"/>
            <a:ext cx="6172200" cy="58645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AE158-9B32-4429-B101-D4CA4ABD0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E185777F-2A82-4CF0-90E2-D4C2DA8D3F90}"/>
              </a:ext>
            </a:extLst>
          </p:cNvPr>
          <p:cNvSpPr/>
          <p:nvPr/>
        </p:nvSpPr>
        <p:spPr>
          <a:xfrm>
            <a:off x="474705" y="1162974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835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F628-8240-41F0-A363-4F5D610C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do PMCMV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4D488-7664-4005-9DF0-8350C6844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6000" y="1163638"/>
            <a:ext cx="5500674" cy="5511800"/>
          </a:xfr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935FF-66B0-41BC-BFDB-058B95606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49709"/>
            <a:ext cx="5049122" cy="2272288"/>
          </a:xfrm>
          <a:prstGeom prst="rect">
            <a:avLst/>
          </a:prstGeom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477FA497-5972-415A-ABD5-B85466B97C1B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227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pmcmv em msp |</a:t>
            </a:r>
            <a:r>
              <a:rPr lang="pt-BR" dirty="0"/>
              <a:t> uso de zeis</a:t>
            </a:r>
          </a:p>
        </p:txBody>
      </p:sp>
    </p:spTree>
    <p:extLst>
      <p:ext uri="{BB962C8B-B14F-4D97-AF65-F5344CB8AC3E}">
        <p14:creationId xmlns:p14="http://schemas.microsoft.com/office/powerpoint/2010/main" val="2532167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 descr="A close up of a logo&#10;&#10;Description automatically generated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A6E9003-1E8C-47C9-9120-B67A32EA5F3E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2855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D012-06C0-49F5-9489-3BECE8AF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do mercado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F55E835-A7D4-4B71-A8CF-C3F62C0D8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74" y="1163638"/>
            <a:ext cx="5965739" cy="5511800"/>
          </a:xfrm>
        </p:spPr>
      </p:pic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F4D78C5A-0CD3-49AC-9400-483D5E040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87" y="3961943"/>
            <a:ext cx="4933950" cy="2713494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E2E378B9-D0C6-4920-AE08-3AA675A5ECF8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094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677E-C4E2-4C7B-8A85-9C5D54FE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mercado x PMCMV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C1BA0F1-19ED-4845-AA77-483210045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23" y="3272614"/>
            <a:ext cx="5290729" cy="34015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23278-BE35-4405-9975-4FCC7E235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6D49B541-E363-48B0-B1B8-A3FF3E796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923" y="372861"/>
            <a:ext cx="5286722" cy="2379216"/>
          </a:xfrm>
          <a:prstGeom prst="rect">
            <a:avLst/>
          </a:prstGeom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E76AE756-B33E-4A8E-AA25-27FDF013B210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63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0BA2-7BB6-4A63-98E2-1EE96147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das ZEIS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3854269A-DCFB-4697-9725-5E3781A92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412" y="3930988"/>
            <a:ext cx="5486400" cy="2469079"/>
          </a:xfrm>
          <a:prstGeom prst="rect">
            <a:avLst/>
          </a:prstGeom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32B1D414-9496-41A2-A686-FA0085566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5812" y="3930989"/>
            <a:ext cx="5486399" cy="2469078"/>
          </a:xfrm>
          <a:prstGeom prst="rect">
            <a:avLst/>
          </a:prstGeo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7CA3C3AF-B78F-413D-B738-DA9D2E7F1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5812" y="1029810"/>
            <a:ext cx="5486399" cy="2469079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F9163D4F-87FB-4228-9896-AB9ADF442B7C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894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| cenários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B6AF437-9D3F-4A06-B599-D418DB85F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6374" y="1532809"/>
            <a:ext cx="5965739" cy="4773457"/>
          </a:xfrm>
          <a:prstGeom prst="rect">
            <a:avLst/>
          </a:prstGeo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8C1A6C53-1B94-4CEE-B64A-24BFA8CB1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88" y="4085810"/>
            <a:ext cx="4933948" cy="222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73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| cenários x município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B6AF437-9D3F-4A06-B599-D418DB85F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2515" y="1532809"/>
            <a:ext cx="4773457" cy="4773457"/>
          </a:xfrm>
          <a:prstGeom prst="rect">
            <a:avLst/>
          </a:prstGeo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8C1A6C53-1B94-4CEE-B64A-24BFA8CB1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88" y="4085810"/>
            <a:ext cx="4933948" cy="2220455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2948509C-5F51-4DBA-864C-B74FC07C4CCB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49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discussões finais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782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958402-D5BA-4925-BEAA-FC128872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3"/>
            <a:ext cx="10515600" cy="6492874"/>
          </a:xfrm>
        </p:spPr>
        <p:txBody>
          <a:bodyPr/>
          <a:lstStyle/>
          <a:p>
            <a:r>
              <a:rPr lang="pt-BR" dirty="0"/>
              <a:t>Reforçamos as discussões sobre localização dos empreendimentos voltados para baixa renda, nas quais sugerem que os mesmo estão em piores localizações</a:t>
            </a:r>
          </a:p>
          <a:p>
            <a:r>
              <a:rPr lang="pt-BR" dirty="0"/>
              <a:t>HMP do MCMV têm melhores localizações do que os lançados pelo mercado imobiliário comum</a:t>
            </a:r>
          </a:p>
          <a:p>
            <a:r>
              <a:rPr lang="pt-BR" dirty="0"/>
              <a:t>Quando comparamos as localizações apenas do mercado, vemos que HIS e HMP se aproximam, enquanto os empreendimentos de alto padrão se destacam pela melhor localização</a:t>
            </a:r>
          </a:p>
          <a:p>
            <a:r>
              <a:rPr lang="pt-BR" dirty="0"/>
              <a:t>Das simulações, o uso efetivo das ZEIS reduziria as diferenças de acessibilidade, mas não seria o suficiente para reduzir a desigualdadede acessibilidade do município</a:t>
            </a:r>
          </a:p>
          <a:p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9E58E1-37C3-446D-8586-4BFAF5E592ED}"/>
              </a:ext>
            </a:extLst>
          </p:cNvPr>
          <p:cNvSpPr/>
          <p:nvPr/>
        </p:nvSpPr>
        <p:spPr>
          <a:xfrm>
            <a:off x="0" y="182563"/>
            <a:ext cx="360000" cy="649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BDC6ADC1-3934-4828-BB64-B2DC885790E5}"/>
              </a:ext>
            </a:extLst>
          </p:cNvPr>
          <p:cNvSpPr/>
          <p:nvPr/>
        </p:nvSpPr>
        <p:spPr>
          <a:xfrm>
            <a:off x="838200" y="4878003"/>
            <a:ext cx="1657610" cy="165761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7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F25A85F-220D-4ABC-8FEB-D81F780C59FD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67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0A66FB4-AA4C-4C98-AE26-35046D189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90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F25A85F-220D-4ABC-8FEB-D81F780C59FD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739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B0743"/>
      </a:dk1>
      <a:lt1>
        <a:srgbClr val="FFFFFF"/>
      </a:lt1>
      <a:dk2>
        <a:srgbClr val="0B0743"/>
      </a:dk2>
      <a:lt2>
        <a:srgbClr val="E1E1E1"/>
      </a:lt2>
      <a:accent1>
        <a:srgbClr val="0B0743"/>
      </a:accent1>
      <a:accent2>
        <a:srgbClr val="DC7C20"/>
      </a:accent2>
      <a:accent3>
        <a:srgbClr val="E1E1E1"/>
      </a:accent3>
      <a:accent4>
        <a:srgbClr val="F4CF56"/>
      </a:accent4>
      <a:accent5>
        <a:srgbClr val="095563"/>
      </a:accent5>
      <a:accent6>
        <a:srgbClr val="CA1D45"/>
      </a:accent6>
      <a:hlink>
        <a:srgbClr val="4472C4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1286</Words>
  <Application>Microsoft Office PowerPoint</Application>
  <PresentationFormat>Widescreen</PresentationFormat>
  <Paragraphs>280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Gill Sans MT</vt:lpstr>
      <vt:lpstr>Office Theme</vt:lpstr>
      <vt:lpstr>As ZEIS e o acesso à cidade: o impacto das ZEIS na desigualdade da habitação por promoção privada em São Paulo</vt:lpstr>
      <vt:lpstr>PowerPoint Presentation</vt:lpstr>
      <vt:lpstr>contextualização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mercado imobiliário em SP</vt:lpstr>
      <vt:lpstr>localização do MCMV</vt:lpstr>
      <vt:lpstr>As ZEIS “são porções do território destinadas, predominantemente, à moradia digna para a população de baixa renda”</vt:lpstr>
      <vt:lpstr>uso das zeis</vt:lpstr>
      <vt:lpstr>uso das zeis</vt:lpstr>
      <vt:lpstr>Produção de HIS e HMP</vt:lpstr>
      <vt:lpstr>Objetivo</vt:lpstr>
      <vt:lpstr>metodologia</vt:lpstr>
      <vt:lpstr>metodologia</vt:lpstr>
      <vt:lpstr>localização é o resultado do espaço produzido e que possibilita o deslocamento e o acesso à cidade</vt:lpstr>
      <vt:lpstr>acessibilidade é o “potencial de alcançar oportunidades espacialmente distribuídas”,  relacionando informações de uso do solo e de transporte </vt:lpstr>
      <vt:lpstr>acessibilidade acumulada</vt:lpstr>
      <vt:lpstr>localização da habitação de baixa renda reforça a segregação urbana</vt:lpstr>
      <vt:lpstr>segregação urbana é um indicador do nível de separação entre grupos sociais no espaço</vt:lpstr>
      <vt:lpstr>isolamento</vt:lpstr>
      <vt:lpstr>metodologia</vt:lpstr>
      <vt:lpstr>o lote</vt:lpstr>
      <vt:lpstr>quanto podemos aproveitar?</vt:lpstr>
      <vt:lpstr>1º parâmetro: CA</vt:lpstr>
      <vt:lpstr>como vamos aproveitar?</vt:lpstr>
      <vt:lpstr>como vamos aproveitar?</vt:lpstr>
      <vt:lpstr>como vamos aproveitar?</vt:lpstr>
      <vt:lpstr>2º parâmetro: % de cada tipo </vt:lpstr>
      <vt:lpstr>cenários</vt:lpstr>
      <vt:lpstr>parâmetros</vt:lpstr>
      <vt:lpstr>parâmetros | área útil</vt:lpstr>
      <vt:lpstr>qual é o limite de UH propostas?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resultados</vt:lpstr>
      <vt:lpstr>resultados</vt:lpstr>
      <vt:lpstr>acessibilidade x segregação | bivariado</vt:lpstr>
      <vt:lpstr>acessibilidade x segregação | LISA</vt:lpstr>
      <vt:lpstr>inserção do PMCMV</vt:lpstr>
      <vt:lpstr>inserção do PMCMV</vt:lpstr>
      <vt:lpstr>resultados</vt:lpstr>
      <vt:lpstr>inserção do mercado</vt:lpstr>
      <vt:lpstr>mercado x PMCMV</vt:lpstr>
      <vt:lpstr>inserção das ZEIS</vt:lpstr>
      <vt:lpstr>simulação | cenários</vt:lpstr>
      <vt:lpstr>simulação | cenários x município</vt:lpstr>
      <vt:lpstr>discussões finais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 ZEIS e o acesso à cidade: o impacto das ZEIS na desigualdade da habitação por promoção privada em São Paulo</dc:title>
  <dc:creator>Beatriz Moura dos Santos</dc:creator>
  <cp:lastModifiedBy>Beatriz Moura dos Santos</cp:lastModifiedBy>
  <cp:revision>41</cp:revision>
  <dcterms:created xsi:type="dcterms:W3CDTF">2020-05-24T21:11:21Z</dcterms:created>
  <dcterms:modified xsi:type="dcterms:W3CDTF">2020-05-27T12:05:45Z</dcterms:modified>
</cp:coreProperties>
</file>